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9"/>
  </p:notesMasterIdLst>
  <p:handoutMasterIdLst>
    <p:handoutMasterId r:id="rId50"/>
  </p:handoutMasterIdLst>
  <p:sldIdLst>
    <p:sldId id="327" r:id="rId5"/>
    <p:sldId id="330" r:id="rId6"/>
    <p:sldId id="331" r:id="rId7"/>
    <p:sldId id="332" r:id="rId8"/>
    <p:sldId id="298" r:id="rId9"/>
    <p:sldId id="262" r:id="rId10"/>
    <p:sldId id="263" r:id="rId11"/>
    <p:sldId id="299" r:id="rId12"/>
    <p:sldId id="264" r:id="rId13"/>
    <p:sldId id="266" r:id="rId14"/>
    <p:sldId id="265" r:id="rId15"/>
    <p:sldId id="276" r:id="rId16"/>
    <p:sldId id="303" r:id="rId17"/>
    <p:sldId id="293" r:id="rId18"/>
    <p:sldId id="277" r:id="rId19"/>
    <p:sldId id="284" r:id="rId20"/>
    <p:sldId id="269" r:id="rId21"/>
    <p:sldId id="304" r:id="rId22"/>
    <p:sldId id="305" r:id="rId23"/>
    <p:sldId id="308" r:id="rId24"/>
    <p:sldId id="270" r:id="rId25"/>
    <p:sldId id="309" r:id="rId26"/>
    <p:sldId id="310" r:id="rId27"/>
    <p:sldId id="311" r:id="rId28"/>
    <p:sldId id="312" r:id="rId29"/>
    <p:sldId id="314" r:id="rId30"/>
    <p:sldId id="313" r:id="rId31"/>
    <p:sldId id="315" r:id="rId32"/>
    <p:sldId id="316" r:id="rId33"/>
    <p:sldId id="317" r:id="rId34"/>
    <p:sldId id="294" r:id="rId35"/>
    <p:sldId id="296" r:id="rId36"/>
    <p:sldId id="318" r:id="rId37"/>
    <p:sldId id="319" r:id="rId38"/>
    <p:sldId id="321" r:id="rId39"/>
    <p:sldId id="322" r:id="rId40"/>
    <p:sldId id="323" r:id="rId41"/>
    <p:sldId id="324" r:id="rId42"/>
    <p:sldId id="288" r:id="rId43"/>
    <p:sldId id="289" r:id="rId44"/>
    <p:sldId id="320" r:id="rId45"/>
    <p:sldId id="274" r:id="rId46"/>
    <p:sldId id="275" r:id="rId47"/>
    <p:sldId id="329"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3" d="100"/>
          <a:sy n="93" d="100"/>
        </p:scale>
        <p:origin x="1446"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jpg>
</file>

<file path=ppt/media/image19.jpeg>
</file>

<file path=ppt/media/image2.png>
</file>

<file path=ppt/media/image20.png>
</file>

<file path=ppt/media/image21.png>
</file>

<file path=ppt/media/image22.jpeg>
</file>

<file path=ppt/media/image23.png>
</file>

<file path=ppt/media/image24.png>
</file>

<file path=ppt/media/image25.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43</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Aaron Ayitey</a:t>
            </a:r>
          </a:p>
          <a:p>
            <a:r>
              <a:rPr lang="en-US" dirty="0">
                <a:solidFill>
                  <a:schemeClr val="bg2"/>
                </a:solidFill>
                <a:latin typeface="Abadi" panose="020B0604020104020204" pitchFamily="34" charset="0"/>
                <a:ea typeface="SF Pro" pitchFamily="2" charset="0"/>
                <a:cs typeface="SF Pro" pitchFamily="2" charset="0"/>
              </a:rPr>
              <a:t>7/26/2023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12700" marR="556260">
              <a:lnSpc>
                <a:spcPts val="2210"/>
              </a:lnSpc>
              <a:spcBef>
                <a:spcPts val="335"/>
              </a:spcBef>
            </a:pPr>
            <a:r>
              <a:rPr lang="en-US" dirty="0"/>
              <a:t>Exploratory Data Analysis performed on variables Flight Number, Payload Mass, Launch Site,  Orbit, Class and Year.</a:t>
            </a:r>
          </a:p>
          <a:p>
            <a:pPr marL="12700">
              <a:lnSpc>
                <a:spcPct val="100000"/>
              </a:lnSpc>
              <a:spcBef>
                <a:spcPts val="1050"/>
              </a:spcBef>
            </a:pPr>
            <a:r>
              <a:rPr lang="en-US" dirty="0"/>
              <a:t>Plots Used:</a:t>
            </a:r>
          </a:p>
          <a:p>
            <a:pPr marL="12700" marR="405765">
              <a:lnSpc>
                <a:spcPts val="2210"/>
              </a:lnSpc>
              <a:spcBef>
                <a:spcPts val="1430"/>
              </a:spcBef>
            </a:pPr>
            <a:r>
              <a:rPr lang="en-US" dirty="0"/>
              <a:t>Flight Number vs. Payload Mass, Flight Number vs. Launch Site, Payload Mass vs. Launch Site,  Orbit vs. Success Rate, Flight Number vs. Orbit, Payload vs Orbit, and Success Yearly Trend</a:t>
            </a:r>
          </a:p>
          <a:p>
            <a:pPr marL="12700">
              <a:lnSpc>
                <a:spcPts val="2300"/>
              </a:lnSpc>
              <a:spcBef>
                <a:spcPts val="1160"/>
              </a:spcBef>
            </a:pPr>
            <a:r>
              <a:rPr lang="en-US" dirty="0"/>
              <a:t>Scatter plots, line charts, and bar plots were used to compare relationships between variables to</a:t>
            </a:r>
          </a:p>
          <a:p>
            <a:pPr marL="12700">
              <a:lnSpc>
                <a:spcPts val="2300"/>
              </a:lnSpc>
            </a:pPr>
            <a:r>
              <a:rPr lang="en-US" dirty="0"/>
              <a:t>decide if a relationship exists so that they could be used in training the machine learning model</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280"/>
              </a:spcBef>
            </a:pPr>
            <a:r>
              <a:rPr lang="en-US" dirty="0"/>
              <a:t>Loaded data set into IBM DB2 Database.</a:t>
            </a:r>
          </a:p>
          <a:p>
            <a:pPr>
              <a:lnSpc>
                <a:spcPct val="100000"/>
              </a:lnSpc>
              <a:spcBef>
                <a:spcPts val="1175"/>
              </a:spcBef>
            </a:pPr>
            <a:r>
              <a:rPr lang="en-US" dirty="0"/>
              <a:t>Queried using SQL Python integration.</a:t>
            </a:r>
          </a:p>
          <a:p>
            <a:pPr>
              <a:lnSpc>
                <a:spcPct val="100000"/>
              </a:lnSpc>
              <a:spcBef>
                <a:spcPts val="1560"/>
              </a:spcBef>
            </a:pPr>
            <a:r>
              <a:rPr lang="en-US" dirty="0"/>
              <a:t>Queries were made to get a better understanding of the dataset.</a:t>
            </a:r>
          </a:p>
          <a:p>
            <a:pPr marR="434975">
              <a:lnSpc>
                <a:spcPts val="2200"/>
              </a:lnSpc>
              <a:spcBef>
                <a:spcPts val="1440"/>
              </a:spcBef>
            </a:pPr>
            <a:r>
              <a:rPr lang="en-US" dirty="0"/>
              <a:t>Queried information about launch site names, mission   outcomes, various pay load sizes of  customers and booster versions, and landing outcomes</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12700" marR="5080">
              <a:lnSpc>
                <a:spcPts val="2210"/>
              </a:lnSpc>
              <a:spcBef>
                <a:spcPts val="335"/>
              </a:spcBef>
            </a:pPr>
            <a:r>
              <a:rPr lang="en-US" sz="2400" spc="-10" dirty="0">
                <a:latin typeface="Carlito"/>
              </a:rPr>
              <a:t>Folium maps mark Launch Sites, successful and unsuccessful landings, and a proximity example  to key locations: Railway, Highway, Coast, and City.</a:t>
            </a:r>
          </a:p>
          <a:p>
            <a:pPr marL="12700" marR="311150">
              <a:lnSpc>
                <a:spcPts val="2300"/>
              </a:lnSpc>
              <a:spcBef>
                <a:spcPts val="1115"/>
              </a:spcBef>
            </a:pPr>
            <a:r>
              <a:rPr lang="en-US" sz="2400" spc="-10" dirty="0">
                <a:latin typeface="Carlito"/>
              </a:rPr>
              <a:t>This allows us to understand why launch sites may be located where they are. Also visualizes  successful landings relative to location.</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12700">
              <a:lnSpc>
                <a:spcPct val="100000"/>
              </a:lnSpc>
              <a:spcBef>
                <a:spcPts val="1200"/>
              </a:spcBef>
            </a:pPr>
            <a:r>
              <a:rPr lang="en-US" sz="2400" spc="-10" dirty="0">
                <a:latin typeface="Carlito"/>
              </a:rPr>
              <a:t>Dashboard includes a pie chart and a scatter plot.</a:t>
            </a:r>
          </a:p>
          <a:p>
            <a:pPr marL="12700" marR="84455">
              <a:lnSpc>
                <a:spcPts val="2290"/>
              </a:lnSpc>
              <a:spcBef>
                <a:spcPts val="1275"/>
              </a:spcBef>
            </a:pPr>
            <a:r>
              <a:rPr lang="en-US" sz="2400" spc="-10" dirty="0">
                <a:latin typeface="Carlito"/>
              </a:rPr>
              <a:t>Pie chart can be selected to show distribution of successful landings across all launch sites and  can be selected to show individual launch site success rates.</a:t>
            </a:r>
          </a:p>
          <a:p>
            <a:pPr marL="12700" marR="5080">
              <a:lnSpc>
                <a:spcPts val="2210"/>
              </a:lnSpc>
              <a:spcBef>
                <a:spcPts val="1375"/>
              </a:spcBef>
            </a:pPr>
            <a:r>
              <a:rPr lang="en-US" sz="2400" spc="-10" dirty="0">
                <a:latin typeface="Carlito"/>
              </a:rPr>
              <a:t>Scatter plot takes two inputs: All sites or individual site and payload mass on a slider between 0  and 10000 kg.</a:t>
            </a:r>
          </a:p>
          <a:p>
            <a:pPr marL="12700">
              <a:lnSpc>
                <a:spcPct val="100000"/>
              </a:lnSpc>
              <a:spcBef>
                <a:spcPts val="1050"/>
              </a:spcBef>
            </a:pPr>
            <a:r>
              <a:rPr lang="en-US" sz="2400" spc="-10" dirty="0">
                <a:latin typeface="Carlito"/>
              </a:rPr>
              <a:t>The pie chart is used to visualize launch site success rate.</a:t>
            </a:r>
          </a:p>
          <a:p>
            <a:pPr marL="12700">
              <a:lnSpc>
                <a:spcPts val="2350"/>
              </a:lnSpc>
              <a:spcBef>
                <a:spcPts val="1105"/>
              </a:spcBef>
            </a:pPr>
            <a:r>
              <a:rPr lang="en-US" sz="2400" spc="-10" dirty="0">
                <a:latin typeface="Carlito"/>
              </a:rPr>
              <a:t>The scatter plot can help us see how success varies across launch sites, payload mass, and</a:t>
            </a:r>
          </a:p>
          <a:p>
            <a:pPr marL="12700">
              <a:lnSpc>
                <a:spcPts val="2350"/>
              </a:lnSpc>
            </a:pPr>
            <a:r>
              <a:rPr lang="en-US" sz="2400" spc="-10" dirty="0">
                <a:latin typeface="Carlito"/>
              </a:rPr>
              <a:t>booster version category.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540022" y="1585161"/>
            <a:ext cx="9745589" cy="4351338"/>
          </a:xfrm>
          <a:prstGeom prst="rect">
            <a:avLst/>
          </a:prstGeom>
        </p:spPr>
        <p:txBody>
          <a:bodyPr>
            <a:normAutofit/>
          </a:bodyPr>
          <a:lstStyle/>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pSp>
        <p:nvGrpSpPr>
          <p:cNvPr id="54" name="object 5">
            <a:extLst>
              <a:ext uri="{FF2B5EF4-FFF2-40B4-BE49-F238E27FC236}">
                <a16:creationId xmlns:a16="http://schemas.microsoft.com/office/drawing/2014/main" id="{727F5D3E-8D83-1547-B608-15FDA44F14A0}"/>
              </a:ext>
            </a:extLst>
          </p:cNvPr>
          <p:cNvGrpSpPr/>
          <p:nvPr/>
        </p:nvGrpSpPr>
        <p:grpSpPr>
          <a:xfrm>
            <a:off x="3822191" y="1933955"/>
            <a:ext cx="1938655" cy="1728470"/>
            <a:chOff x="3822191" y="1933955"/>
            <a:chExt cx="1938655" cy="1728470"/>
          </a:xfrm>
          <a:solidFill>
            <a:schemeClr val="accent1"/>
          </a:solidFill>
        </p:grpSpPr>
        <p:sp>
          <p:nvSpPr>
            <p:cNvPr id="55" name="object 6">
              <a:extLst>
                <a:ext uri="{FF2B5EF4-FFF2-40B4-BE49-F238E27FC236}">
                  <a16:creationId xmlns:a16="http://schemas.microsoft.com/office/drawing/2014/main" id="{96D6AACF-B5A8-2322-345B-872D4C873FC3}"/>
                </a:ext>
              </a:extLst>
            </p:cNvPr>
            <p:cNvSpPr/>
            <p:nvPr/>
          </p:nvSpPr>
          <p:spPr>
            <a:xfrm>
              <a:off x="4133087" y="2229611"/>
              <a:ext cx="173990" cy="1432560"/>
            </a:xfrm>
            <a:custGeom>
              <a:avLst/>
              <a:gdLst/>
              <a:ahLst/>
              <a:cxnLst/>
              <a:rect l="l" t="t" r="r" b="b"/>
              <a:pathLst>
                <a:path w="173989" h="1432560">
                  <a:moveTo>
                    <a:pt x="173482" y="0"/>
                  </a:moveTo>
                  <a:lnTo>
                    <a:pt x="0" y="0"/>
                  </a:lnTo>
                  <a:lnTo>
                    <a:pt x="0" y="1432560"/>
                  </a:lnTo>
                  <a:lnTo>
                    <a:pt x="173482" y="1432560"/>
                  </a:lnTo>
                  <a:lnTo>
                    <a:pt x="173482" y="0"/>
                  </a:lnTo>
                  <a:close/>
                </a:path>
              </a:pathLst>
            </a:custGeom>
            <a:grpFill/>
          </p:spPr>
          <p:txBody>
            <a:bodyPr wrap="square" lIns="0" tIns="0" rIns="0" bIns="0" rtlCol="0"/>
            <a:lstStyle/>
            <a:p>
              <a:endParaRPr/>
            </a:p>
          </p:txBody>
        </p:sp>
        <p:sp>
          <p:nvSpPr>
            <p:cNvPr id="56" name="object 7">
              <a:extLst>
                <a:ext uri="{FF2B5EF4-FFF2-40B4-BE49-F238E27FC236}">
                  <a16:creationId xmlns:a16="http://schemas.microsoft.com/office/drawing/2014/main" id="{988313CA-343D-645F-1263-ED06F3193FBD}"/>
                </a:ext>
              </a:extLst>
            </p:cNvPr>
            <p:cNvSpPr/>
            <p:nvPr/>
          </p:nvSpPr>
          <p:spPr>
            <a:xfrm>
              <a:off x="3829811" y="1941575"/>
              <a:ext cx="1923414" cy="1153795"/>
            </a:xfrm>
            <a:custGeom>
              <a:avLst/>
              <a:gdLst/>
              <a:ahLst/>
              <a:cxnLst/>
              <a:rect l="l" t="t" r="r" b="b"/>
              <a:pathLst>
                <a:path w="1923414" h="1153795">
                  <a:moveTo>
                    <a:pt x="1807845" y="0"/>
                  </a:moveTo>
                  <a:lnTo>
                    <a:pt x="115315" y="0"/>
                  </a:lnTo>
                  <a:lnTo>
                    <a:pt x="70485" y="9016"/>
                  </a:lnTo>
                  <a:lnTo>
                    <a:pt x="33782" y="33782"/>
                  </a:lnTo>
                  <a:lnTo>
                    <a:pt x="9016" y="70485"/>
                  </a:lnTo>
                  <a:lnTo>
                    <a:pt x="0" y="115315"/>
                  </a:lnTo>
                  <a:lnTo>
                    <a:pt x="0" y="1038225"/>
                  </a:lnTo>
                  <a:lnTo>
                    <a:pt x="9016" y="1083056"/>
                  </a:lnTo>
                  <a:lnTo>
                    <a:pt x="33782" y="1119759"/>
                  </a:lnTo>
                  <a:lnTo>
                    <a:pt x="70485" y="1144524"/>
                  </a:lnTo>
                  <a:lnTo>
                    <a:pt x="115315" y="1153540"/>
                  </a:lnTo>
                  <a:lnTo>
                    <a:pt x="1807845" y="1153540"/>
                  </a:lnTo>
                  <a:lnTo>
                    <a:pt x="1852676" y="1144524"/>
                  </a:lnTo>
                  <a:lnTo>
                    <a:pt x="1889378" y="1119759"/>
                  </a:lnTo>
                  <a:lnTo>
                    <a:pt x="1914143" y="1083056"/>
                  </a:lnTo>
                  <a:lnTo>
                    <a:pt x="1923161" y="1038225"/>
                  </a:lnTo>
                  <a:lnTo>
                    <a:pt x="1923161" y="115315"/>
                  </a:lnTo>
                  <a:lnTo>
                    <a:pt x="1914143" y="70485"/>
                  </a:lnTo>
                  <a:lnTo>
                    <a:pt x="1889378" y="33782"/>
                  </a:lnTo>
                  <a:lnTo>
                    <a:pt x="1852676" y="9016"/>
                  </a:lnTo>
                  <a:lnTo>
                    <a:pt x="1807845" y="0"/>
                  </a:lnTo>
                  <a:close/>
                </a:path>
              </a:pathLst>
            </a:custGeom>
            <a:grpFill/>
          </p:spPr>
          <p:txBody>
            <a:bodyPr wrap="square" lIns="0" tIns="0" rIns="0" bIns="0" rtlCol="0"/>
            <a:lstStyle/>
            <a:p>
              <a:endParaRPr/>
            </a:p>
          </p:txBody>
        </p:sp>
        <p:sp>
          <p:nvSpPr>
            <p:cNvPr id="57" name="object 8">
              <a:extLst>
                <a:ext uri="{FF2B5EF4-FFF2-40B4-BE49-F238E27FC236}">
                  <a16:creationId xmlns:a16="http://schemas.microsoft.com/office/drawing/2014/main" id="{554D8C06-9312-C87C-9560-31ED7774A8B0}"/>
                </a:ext>
              </a:extLst>
            </p:cNvPr>
            <p:cNvSpPr/>
            <p:nvPr/>
          </p:nvSpPr>
          <p:spPr>
            <a:xfrm>
              <a:off x="3829811" y="1941575"/>
              <a:ext cx="1923414" cy="1153795"/>
            </a:xfrm>
            <a:custGeom>
              <a:avLst/>
              <a:gdLst/>
              <a:ahLst/>
              <a:cxnLst/>
              <a:rect l="l" t="t" r="r" b="b"/>
              <a:pathLst>
                <a:path w="1923414" h="1153795">
                  <a:moveTo>
                    <a:pt x="0" y="115315"/>
                  </a:moveTo>
                  <a:lnTo>
                    <a:pt x="9016" y="70485"/>
                  </a:lnTo>
                  <a:lnTo>
                    <a:pt x="33782" y="33782"/>
                  </a:lnTo>
                  <a:lnTo>
                    <a:pt x="70485" y="9016"/>
                  </a:lnTo>
                  <a:lnTo>
                    <a:pt x="115315" y="0"/>
                  </a:lnTo>
                  <a:lnTo>
                    <a:pt x="1807845" y="0"/>
                  </a:lnTo>
                  <a:lnTo>
                    <a:pt x="1852676" y="9016"/>
                  </a:lnTo>
                  <a:lnTo>
                    <a:pt x="1889378" y="33782"/>
                  </a:lnTo>
                  <a:lnTo>
                    <a:pt x="1914143" y="70485"/>
                  </a:lnTo>
                  <a:lnTo>
                    <a:pt x="1923161" y="115315"/>
                  </a:lnTo>
                  <a:lnTo>
                    <a:pt x="1923161" y="1038225"/>
                  </a:lnTo>
                  <a:lnTo>
                    <a:pt x="1914143" y="1083056"/>
                  </a:lnTo>
                  <a:lnTo>
                    <a:pt x="1889378" y="1119759"/>
                  </a:lnTo>
                  <a:lnTo>
                    <a:pt x="1852676" y="1144524"/>
                  </a:lnTo>
                  <a:lnTo>
                    <a:pt x="1807845" y="1153540"/>
                  </a:lnTo>
                  <a:lnTo>
                    <a:pt x="115315" y="1153540"/>
                  </a:lnTo>
                  <a:lnTo>
                    <a:pt x="70485" y="1144524"/>
                  </a:lnTo>
                  <a:lnTo>
                    <a:pt x="33782" y="1119759"/>
                  </a:lnTo>
                  <a:lnTo>
                    <a:pt x="9016" y="1083056"/>
                  </a:lnTo>
                  <a:lnTo>
                    <a:pt x="0" y="1038225"/>
                  </a:lnTo>
                  <a:lnTo>
                    <a:pt x="0" y="115315"/>
                  </a:lnTo>
                  <a:close/>
                </a:path>
              </a:pathLst>
            </a:custGeom>
            <a:grpFill/>
            <a:ln w="15240">
              <a:solidFill>
                <a:srgbClr val="FFFFFF"/>
              </a:solidFill>
            </a:ln>
          </p:spPr>
          <p:txBody>
            <a:bodyPr wrap="square" lIns="0" tIns="0" rIns="0" bIns="0" rtlCol="0"/>
            <a:lstStyle/>
            <a:p>
              <a:endParaRPr/>
            </a:p>
          </p:txBody>
        </p:sp>
      </p:grpSp>
      <p:sp>
        <p:nvSpPr>
          <p:cNvPr id="58" name="object 9">
            <a:extLst>
              <a:ext uri="{FF2B5EF4-FFF2-40B4-BE49-F238E27FC236}">
                <a16:creationId xmlns:a16="http://schemas.microsoft.com/office/drawing/2014/main" id="{78EDB74B-E0BC-E78B-7AA1-71B9080D0DA0}"/>
              </a:ext>
            </a:extLst>
          </p:cNvPr>
          <p:cNvSpPr txBox="1"/>
          <p:nvPr/>
        </p:nvSpPr>
        <p:spPr>
          <a:xfrm>
            <a:off x="3998721" y="2219960"/>
            <a:ext cx="1568450"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5" dirty="0">
                <a:solidFill>
                  <a:srgbClr val="FFFFFF"/>
                </a:solidFill>
                <a:latin typeface="Carlito"/>
                <a:cs typeface="Carlito"/>
              </a:rPr>
              <a:t>Split </a:t>
            </a:r>
            <a:r>
              <a:rPr sz="1700" dirty="0">
                <a:solidFill>
                  <a:srgbClr val="FFFFFF"/>
                </a:solidFill>
                <a:latin typeface="Carlito"/>
                <a:cs typeface="Carlito"/>
              </a:rPr>
              <a:t>label</a:t>
            </a:r>
            <a:r>
              <a:rPr sz="1700" spc="-195" dirty="0">
                <a:solidFill>
                  <a:srgbClr val="FFFFFF"/>
                </a:solidFill>
                <a:latin typeface="Carlito"/>
                <a:cs typeface="Carlito"/>
              </a:rPr>
              <a:t> </a:t>
            </a:r>
            <a:r>
              <a:rPr sz="1700" spc="-5" dirty="0">
                <a:solidFill>
                  <a:srgbClr val="FFFFFF"/>
                </a:solidFill>
                <a:latin typeface="Carlito"/>
                <a:cs typeface="Carlito"/>
              </a:rPr>
              <a:t>column</a:t>
            </a:r>
            <a:endParaRPr sz="1700">
              <a:latin typeface="Carlito"/>
              <a:cs typeface="Carlito"/>
            </a:endParaRPr>
          </a:p>
        </p:txBody>
      </p:sp>
      <p:sp>
        <p:nvSpPr>
          <p:cNvPr id="59" name="object 10">
            <a:extLst>
              <a:ext uri="{FF2B5EF4-FFF2-40B4-BE49-F238E27FC236}">
                <a16:creationId xmlns:a16="http://schemas.microsoft.com/office/drawing/2014/main" id="{2FE5A851-381D-9DF1-4CC7-E47252D8D444}"/>
              </a:ext>
            </a:extLst>
          </p:cNvPr>
          <p:cNvSpPr txBox="1"/>
          <p:nvPr/>
        </p:nvSpPr>
        <p:spPr>
          <a:xfrm>
            <a:off x="3917950" y="2456180"/>
            <a:ext cx="1722755"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dirty="0">
                <a:solidFill>
                  <a:srgbClr val="FFFFFF"/>
                </a:solidFill>
                <a:latin typeface="Carlito"/>
                <a:cs typeface="Carlito"/>
              </a:rPr>
              <a:t>‘Class’ </a:t>
            </a:r>
            <a:r>
              <a:rPr sz="1700" spc="-15" dirty="0">
                <a:solidFill>
                  <a:srgbClr val="FFFFFF"/>
                </a:solidFill>
                <a:latin typeface="Carlito"/>
                <a:cs typeface="Carlito"/>
              </a:rPr>
              <a:t>from</a:t>
            </a:r>
            <a:r>
              <a:rPr sz="1700" spc="-200" dirty="0">
                <a:solidFill>
                  <a:srgbClr val="FFFFFF"/>
                </a:solidFill>
                <a:latin typeface="Carlito"/>
                <a:cs typeface="Carlito"/>
              </a:rPr>
              <a:t> </a:t>
            </a:r>
            <a:r>
              <a:rPr sz="1700" spc="-15" dirty="0">
                <a:solidFill>
                  <a:srgbClr val="FFFFFF"/>
                </a:solidFill>
                <a:latin typeface="Carlito"/>
                <a:cs typeface="Carlito"/>
              </a:rPr>
              <a:t>dataset</a:t>
            </a:r>
            <a:endParaRPr sz="1700">
              <a:latin typeface="Carlito"/>
              <a:cs typeface="Carlito"/>
            </a:endParaRPr>
          </a:p>
        </p:txBody>
      </p:sp>
      <p:grpSp>
        <p:nvGrpSpPr>
          <p:cNvPr id="60" name="object 11">
            <a:extLst>
              <a:ext uri="{FF2B5EF4-FFF2-40B4-BE49-F238E27FC236}">
                <a16:creationId xmlns:a16="http://schemas.microsoft.com/office/drawing/2014/main" id="{49802741-2234-7F66-0652-2A1EAE911CBF}"/>
              </a:ext>
            </a:extLst>
          </p:cNvPr>
          <p:cNvGrpSpPr/>
          <p:nvPr/>
        </p:nvGrpSpPr>
        <p:grpSpPr>
          <a:xfrm>
            <a:off x="3822191" y="3375659"/>
            <a:ext cx="1938655" cy="1729739"/>
            <a:chOff x="3822191" y="3375659"/>
            <a:chExt cx="1938655" cy="1729739"/>
          </a:xfrm>
          <a:solidFill>
            <a:schemeClr val="accent1"/>
          </a:solidFill>
        </p:grpSpPr>
        <p:sp>
          <p:nvSpPr>
            <p:cNvPr id="61" name="object 12">
              <a:extLst>
                <a:ext uri="{FF2B5EF4-FFF2-40B4-BE49-F238E27FC236}">
                  <a16:creationId xmlns:a16="http://schemas.microsoft.com/office/drawing/2014/main" id="{FA410B4F-E46B-E1D1-4210-4901E7D50D00}"/>
                </a:ext>
              </a:extLst>
            </p:cNvPr>
            <p:cNvSpPr/>
            <p:nvPr/>
          </p:nvSpPr>
          <p:spPr>
            <a:xfrm>
              <a:off x="4133087" y="3672839"/>
              <a:ext cx="173990" cy="1432560"/>
            </a:xfrm>
            <a:custGeom>
              <a:avLst/>
              <a:gdLst/>
              <a:ahLst/>
              <a:cxnLst/>
              <a:rect l="l" t="t" r="r" b="b"/>
              <a:pathLst>
                <a:path w="173989" h="1432560">
                  <a:moveTo>
                    <a:pt x="173482" y="0"/>
                  </a:moveTo>
                  <a:lnTo>
                    <a:pt x="0" y="0"/>
                  </a:lnTo>
                  <a:lnTo>
                    <a:pt x="0" y="1432560"/>
                  </a:lnTo>
                  <a:lnTo>
                    <a:pt x="173482" y="1432560"/>
                  </a:lnTo>
                  <a:lnTo>
                    <a:pt x="173482" y="0"/>
                  </a:lnTo>
                  <a:close/>
                </a:path>
              </a:pathLst>
            </a:custGeom>
            <a:grpFill/>
          </p:spPr>
          <p:txBody>
            <a:bodyPr wrap="square" lIns="0" tIns="0" rIns="0" bIns="0" rtlCol="0"/>
            <a:lstStyle/>
            <a:p>
              <a:endParaRPr/>
            </a:p>
          </p:txBody>
        </p:sp>
        <p:sp>
          <p:nvSpPr>
            <p:cNvPr id="62" name="object 13">
              <a:extLst>
                <a:ext uri="{FF2B5EF4-FFF2-40B4-BE49-F238E27FC236}">
                  <a16:creationId xmlns:a16="http://schemas.microsoft.com/office/drawing/2014/main" id="{1C17EE53-7AF8-16DE-48F7-99A1527096B3}"/>
                </a:ext>
              </a:extLst>
            </p:cNvPr>
            <p:cNvSpPr/>
            <p:nvPr/>
          </p:nvSpPr>
          <p:spPr>
            <a:xfrm>
              <a:off x="3829811" y="3383279"/>
              <a:ext cx="1923414" cy="1155065"/>
            </a:xfrm>
            <a:custGeom>
              <a:avLst/>
              <a:gdLst/>
              <a:ahLst/>
              <a:cxnLst/>
              <a:rect l="l" t="t" r="r" b="b"/>
              <a:pathLst>
                <a:path w="1923414" h="1155064">
                  <a:moveTo>
                    <a:pt x="1807590" y="0"/>
                  </a:moveTo>
                  <a:lnTo>
                    <a:pt x="115570" y="0"/>
                  </a:lnTo>
                  <a:lnTo>
                    <a:pt x="70612" y="9017"/>
                  </a:lnTo>
                  <a:lnTo>
                    <a:pt x="33782" y="33782"/>
                  </a:lnTo>
                  <a:lnTo>
                    <a:pt x="9016" y="70485"/>
                  </a:lnTo>
                  <a:lnTo>
                    <a:pt x="0" y="115570"/>
                  </a:lnTo>
                  <a:lnTo>
                    <a:pt x="0" y="1039114"/>
                  </a:lnTo>
                  <a:lnTo>
                    <a:pt x="9016" y="1084199"/>
                  </a:lnTo>
                  <a:lnTo>
                    <a:pt x="33782" y="1120902"/>
                  </a:lnTo>
                  <a:lnTo>
                    <a:pt x="70612" y="1145667"/>
                  </a:lnTo>
                  <a:lnTo>
                    <a:pt x="115570" y="1154684"/>
                  </a:lnTo>
                  <a:lnTo>
                    <a:pt x="1807590" y="1154684"/>
                  </a:lnTo>
                  <a:lnTo>
                    <a:pt x="1852549" y="1145667"/>
                  </a:lnTo>
                  <a:lnTo>
                    <a:pt x="1889378" y="1120902"/>
                  </a:lnTo>
                  <a:lnTo>
                    <a:pt x="1914143" y="1084199"/>
                  </a:lnTo>
                  <a:lnTo>
                    <a:pt x="1923161" y="1039114"/>
                  </a:lnTo>
                  <a:lnTo>
                    <a:pt x="1923161" y="115570"/>
                  </a:lnTo>
                  <a:lnTo>
                    <a:pt x="1914143" y="70485"/>
                  </a:lnTo>
                  <a:lnTo>
                    <a:pt x="1889378" y="33782"/>
                  </a:lnTo>
                  <a:lnTo>
                    <a:pt x="1852549" y="9017"/>
                  </a:lnTo>
                  <a:lnTo>
                    <a:pt x="1807590" y="0"/>
                  </a:lnTo>
                  <a:close/>
                </a:path>
              </a:pathLst>
            </a:custGeom>
            <a:grpFill/>
          </p:spPr>
          <p:txBody>
            <a:bodyPr wrap="square" lIns="0" tIns="0" rIns="0" bIns="0" rtlCol="0"/>
            <a:lstStyle/>
            <a:p>
              <a:endParaRPr/>
            </a:p>
          </p:txBody>
        </p:sp>
        <p:sp>
          <p:nvSpPr>
            <p:cNvPr id="63" name="object 14">
              <a:extLst>
                <a:ext uri="{FF2B5EF4-FFF2-40B4-BE49-F238E27FC236}">
                  <a16:creationId xmlns:a16="http://schemas.microsoft.com/office/drawing/2014/main" id="{BA772164-9F7D-0061-7979-4E985089A917}"/>
                </a:ext>
              </a:extLst>
            </p:cNvPr>
            <p:cNvSpPr/>
            <p:nvPr/>
          </p:nvSpPr>
          <p:spPr>
            <a:xfrm>
              <a:off x="3829811" y="3383279"/>
              <a:ext cx="1923414" cy="1155065"/>
            </a:xfrm>
            <a:custGeom>
              <a:avLst/>
              <a:gdLst/>
              <a:ahLst/>
              <a:cxnLst/>
              <a:rect l="l" t="t" r="r" b="b"/>
              <a:pathLst>
                <a:path w="1923414" h="1155064">
                  <a:moveTo>
                    <a:pt x="0" y="115570"/>
                  </a:moveTo>
                  <a:lnTo>
                    <a:pt x="9016" y="70485"/>
                  </a:lnTo>
                  <a:lnTo>
                    <a:pt x="33782" y="33782"/>
                  </a:lnTo>
                  <a:lnTo>
                    <a:pt x="70612" y="9017"/>
                  </a:lnTo>
                  <a:lnTo>
                    <a:pt x="115570" y="0"/>
                  </a:lnTo>
                  <a:lnTo>
                    <a:pt x="1807590" y="0"/>
                  </a:lnTo>
                  <a:lnTo>
                    <a:pt x="1852549" y="9017"/>
                  </a:lnTo>
                  <a:lnTo>
                    <a:pt x="1889378" y="33782"/>
                  </a:lnTo>
                  <a:lnTo>
                    <a:pt x="1914143" y="70485"/>
                  </a:lnTo>
                  <a:lnTo>
                    <a:pt x="1923161" y="115570"/>
                  </a:lnTo>
                  <a:lnTo>
                    <a:pt x="1923161" y="1039114"/>
                  </a:lnTo>
                  <a:lnTo>
                    <a:pt x="1914143" y="1084199"/>
                  </a:lnTo>
                  <a:lnTo>
                    <a:pt x="1889378" y="1120902"/>
                  </a:lnTo>
                  <a:lnTo>
                    <a:pt x="1852549" y="1145667"/>
                  </a:lnTo>
                  <a:lnTo>
                    <a:pt x="1807590" y="1154684"/>
                  </a:lnTo>
                  <a:lnTo>
                    <a:pt x="115570" y="1154684"/>
                  </a:lnTo>
                  <a:lnTo>
                    <a:pt x="70612" y="1145667"/>
                  </a:lnTo>
                  <a:lnTo>
                    <a:pt x="33782" y="1120902"/>
                  </a:lnTo>
                  <a:lnTo>
                    <a:pt x="9016" y="1084199"/>
                  </a:lnTo>
                  <a:lnTo>
                    <a:pt x="0" y="1039114"/>
                  </a:lnTo>
                  <a:lnTo>
                    <a:pt x="0" y="115570"/>
                  </a:lnTo>
                  <a:close/>
                </a:path>
              </a:pathLst>
            </a:custGeom>
            <a:grpFill/>
            <a:ln w="15240">
              <a:solidFill>
                <a:srgbClr val="FFFFFF"/>
              </a:solidFill>
            </a:ln>
          </p:spPr>
          <p:txBody>
            <a:bodyPr wrap="square" lIns="0" tIns="0" rIns="0" bIns="0" rtlCol="0"/>
            <a:lstStyle/>
            <a:p>
              <a:endParaRPr/>
            </a:p>
          </p:txBody>
        </p:sp>
      </p:grpSp>
      <p:sp>
        <p:nvSpPr>
          <p:cNvPr id="64" name="object 15">
            <a:extLst>
              <a:ext uri="{FF2B5EF4-FFF2-40B4-BE49-F238E27FC236}">
                <a16:creationId xmlns:a16="http://schemas.microsoft.com/office/drawing/2014/main" id="{57D172E6-6CE7-5848-9EA5-225CDDBC0BE0}"/>
              </a:ext>
            </a:extLst>
          </p:cNvPr>
          <p:cNvSpPr txBox="1"/>
          <p:nvPr/>
        </p:nvSpPr>
        <p:spPr>
          <a:xfrm>
            <a:off x="4010914" y="3544315"/>
            <a:ext cx="1524635"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5" dirty="0">
                <a:solidFill>
                  <a:srgbClr val="FFFFFF"/>
                </a:solidFill>
                <a:latin typeface="Carlito"/>
                <a:cs typeface="Carlito"/>
              </a:rPr>
              <a:t>Fit </a:t>
            </a:r>
            <a:r>
              <a:rPr sz="1700" dirty="0">
                <a:solidFill>
                  <a:srgbClr val="FFFFFF"/>
                </a:solidFill>
                <a:latin typeface="Carlito"/>
                <a:cs typeface="Carlito"/>
              </a:rPr>
              <a:t>and</a:t>
            </a:r>
            <a:r>
              <a:rPr sz="1700" spc="-170" dirty="0">
                <a:solidFill>
                  <a:srgbClr val="FFFFFF"/>
                </a:solidFill>
                <a:latin typeface="Carlito"/>
                <a:cs typeface="Carlito"/>
              </a:rPr>
              <a:t> </a:t>
            </a:r>
            <a:r>
              <a:rPr sz="1700" spc="-45" dirty="0">
                <a:solidFill>
                  <a:srgbClr val="FFFFFF"/>
                </a:solidFill>
                <a:latin typeface="Carlito"/>
                <a:cs typeface="Carlito"/>
              </a:rPr>
              <a:t>Transform</a:t>
            </a:r>
            <a:endParaRPr sz="1700">
              <a:latin typeface="Carlito"/>
              <a:cs typeface="Carlito"/>
            </a:endParaRPr>
          </a:p>
        </p:txBody>
      </p:sp>
      <p:sp>
        <p:nvSpPr>
          <p:cNvPr id="65" name="object 16">
            <a:extLst>
              <a:ext uri="{FF2B5EF4-FFF2-40B4-BE49-F238E27FC236}">
                <a16:creationId xmlns:a16="http://schemas.microsoft.com/office/drawing/2014/main" id="{EB039DD6-13E9-A16C-79D1-F215930B8E83}"/>
              </a:ext>
            </a:extLst>
          </p:cNvPr>
          <p:cNvSpPr txBox="1"/>
          <p:nvPr/>
        </p:nvSpPr>
        <p:spPr>
          <a:xfrm>
            <a:off x="4145026" y="3780282"/>
            <a:ext cx="1281430"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spc="-15" dirty="0">
                <a:solidFill>
                  <a:srgbClr val="FFFFFF"/>
                </a:solidFill>
                <a:latin typeface="Carlito"/>
                <a:cs typeface="Carlito"/>
              </a:rPr>
              <a:t>Features</a:t>
            </a:r>
            <a:r>
              <a:rPr sz="1700" spc="-135" dirty="0">
                <a:solidFill>
                  <a:srgbClr val="FFFFFF"/>
                </a:solidFill>
                <a:latin typeface="Carlito"/>
                <a:cs typeface="Carlito"/>
              </a:rPr>
              <a:t> </a:t>
            </a:r>
            <a:r>
              <a:rPr sz="1700" dirty="0">
                <a:solidFill>
                  <a:srgbClr val="FFFFFF"/>
                </a:solidFill>
                <a:latin typeface="Carlito"/>
                <a:cs typeface="Carlito"/>
              </a:rPr>
              <a:t>using</a:t>
            </a:r>
            <a:endParaRPr sz="1700">
              <a:latin typeface="Carlito"/>
              <a:cs typeface="Carlito"/>
            </a:endParaRPr>
          </a:p>
        </p:txBody>
      </p:sp>
      <p:sp>
        <p:nvSpPr>
          <p:cNvPr id="66" name="object 17">
            <a:extLst>
              <a:ext uri="{FF2B5EF4-FFF2-40B4-BE49-F238E27FC236}">
                <a16:creationId xmlns:a16="http://schemas.microsoft.com/office/drawing/2014/main" id="{FE15CEE5-E784-DF24-F6E4-1095671F02B6}"/>
              </a:ext>
            </a:extLst>
          </p:cNvPr>
          <p:cNvSpPr txBox="1"/>
          <p:nvPr/>
        </p:nvSpPr>
        <p:spPr>
          <a:xfrm>
            <a:off x="4097782" y="4018026"/>
            <a:ext cx="1367790"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spc="-10" dirty="0">
                <a:solidFill>
                  <a:srgbClr val="FFFFFF"/>
                </a:solidFill>
                <a:latin typeface="Carlito"/>
                <a:cs typeface="Carlito"/>
              </a:rPr>
              <a:t>Standard</a:t>
            </a:r>
            <a:r>
              <a:rPr sz="1700" spc="-200" dirty="0">
                <a:solidFill>
                  <a:srgbClr val="FFFFFF"/>
                </a:solidFill>
                <a:latin typeface="Carlito"/>
                <a:cs typeface="Carlito"/>
              </a:rPr>
              <a:t> </a:t>
            </a:r>
            <a:r>
              <a:rPr sz="1700" spc="-5" dirty="0">
                <a:solidFill>
                  <a:srgbClr val="FFFFFF"/>
                </a:solidFill>
                <a:latin typeface="Carlito"/>
                <a:cs typeface="Carlito"/>
              </a:rPr>
              <a:t>Scaler</a:t>
            </a:r>
            <a:endParaRPr sz="1700">
              <a:latin typeface="Carlito"/>
              <a:cs typeface="Carlito"/>
            </a:endParaRPr>
          </a:p>
        </p:txBody>
      </p:sp>
      <p:grpSp>
        <p:nvGrpSpPr>
          <p:cNvPr id="67" name="object 18">
            <a:extLst>
              <a:ext uri="{FF2B5EF4-FFF2-40B4-BE49-F238E27FC236}">
                <a16:creationId xmlns:a16="http://schemas.microsoft.com/office/drawing/2014/main" id="{8F4A355C-984B-2542-31DE-0A6E7C8C4EA9}"/>
              </a:ext>
            </a:extLst>
          </p:cNvPr>
          <p:cNvGrpSpPr/>
          <p:nvPr/>
        </p:nvGrpSpPr>
        <p:grpSpPr>
          <a:xfrm>
            <a:off x="3822191" y="4818888"/>
            <a:ext cx="2950845" cy="1169035"/>
            <a:chOff x="3822191" y="4818888"/>
            <a:chExt cx="2950845" cy="1169035"/>
          </a:xfrm>
          <a:solidFill>
            <a:schemeClr val="accent1"/>
          </a:solidFill>
        </p:grpSpPr>
        <p:sp>
          <p:nvSpPr>
            <p:cNvPr id="68" name="object 19">
              <a:extLst>
                <a:ext uri="{FF2B5EF4-FFF2-40B4-BE49-F238E27FC236}">
                  <a16:creationId xmlns:a16="http://schemas.microsoft.com/office/drawing/2014/main" id="{B1C75E08-E120-91D3-83BC-B204A86051DC}"/>
                </a:ext>
              </a:extLst>
            </p:cNvPr>
            <p:cNvSpPr/>
            <p:nvPr/>
          </p:nvSpPr>
          <p:spPr>
            <a:xfrm>
              <a:off x="4224527" y="5023104"/>
              <a:ext cx="2548255" cy="173990"/>
            </a:xfrm>
            <a:custGeom>
              <a:avLst/>
              <a:gdLst/>
              <a:ahLst/>
              <a:cxnLst/>
              <a:rect l="l" t="t" r="r" b="b"/>
              <a:pathLst>
                <a:path w="2548254" h="173989">
                  <a:moveTo>
                    <a:pt x="2548001" y="0"/>
                  </a:moveTo>
                  <a:lnTo>
                    <a:pt x="0" y="0"/>
                  </a:lnTo>
                  <a:lnTo>
                    <a:pt x="0" y="173482"/>
                  </a:lnTo>
                  <a:lnTo>
                    <a:pt x="2548001" y="173482"/>
                  </a:lnTo>
                  <a:lnTo>
                    <a:pt x="2548001" y="0"/>
                  </a:lnTo>
                  <a:close/>
                </a:path>
              </a:pathLst>
            </a:custGeom>
            <a:grpFill/>
          </p:spPr>
          <p:txBody>
            <a:bodyPr wrap="square" lIns="0" tIns="0" rIns="0" bIns="0" rtlCol="0"/>
            <a:lstStyle/>
            <a:p>
              <a:endParaRPr/>
            </a:p>
          </p:txBody>
        </p:sp>
        <p:sp>
          <p:nvSpPr>
            <p:cNvPr id="69" name="object 20">
              <a:extLst>
                <a:ext uri="{FF2B5EF4-FFF2-40B4-BE49-F238E27FC236}">
                  <a16:creationId xmlns:a16="http://schemas.microsoft.com/office/drawing/2014/main" id="{E8929024-79CF-E891-4A9F-345CB320998C}"/>
                </a:ext>
              </a:extLst>
            </p:cNvPr>
            <p:cNvSpPr/>
            <p:nvPr/>
          </p:nvSpPr>
          <p:spPr>
            <a:xfrm>
              <a:off x="3829811" y="4826508"/>
              <a:ext cx="1923414" cy="1153795"/>
            </a:xfrm>
            <a:custGeom>
              <a:avLst/>
              <a:gdLst/>
              <a:ahLst/>
              <a:cxnLst/>
              <a:rect l="l" t="t" r="r" b="b"/>
              <a:pathLst>
                <a:path w="1923414" h="1153795">
                  <a:moveTo>
                    <a:pt x="1807845" y="0"/>
                  </a:moveTo>
                  <a:lnTo>
                    <a:pt x="115315" y="0"/>
                  </a:lnTo>
                  <a:lnTo>
                    <a:pt x="70485" y="9017"/>
                  </a:lnTo>
                  <a:lnTo>
                    <a:pt x="33782" y="33782"/>
                  </a:lnTo>
                  <a:lnTo>
                    <a:pt x="9016" y="70485"/>
                  </a:lnTo>
                  <a:lnTo>
                    <a:pt x="0" y="115316"/>
                  </a:lnTo>
                  <a:lnTo>
                    <a:pt x="0" y="1038186"/>
                  </a:lnTo>
                  <a:lnTo>
                    <a:pt x="9016" y="1083081"/>
                  </a:lnTo>
                  <a:lnTo>
                    <a:pt x="33782" y="1119759"/>
                  </a:lnTo>
                  <a:lnTo>
                    <a:pt x="70485" y="1144473"/>
                  </a:lnTo>
                  <a:lnTo>
                    <a:pt x="115315" y="1153541"/>
                  </a:lnTo>
                  <a:lnTo>
                    <a:pt x="1807845" y="1153541"/>
                  </a:lnTo>
                  <a:lnTo>
                    <a:pt x="1852676" y="1144473"/>
                  </a:lnTo>
                  <a:lnTo>
                    <a:pt x="1889378" y="1119759"/>
                  </a:lnTo>
                  <a:lnTo>
                    <a:pt x="1914143" y="1083081"/>
                  </a:lnTo>
                  <a:lnTo>
                    <a:pt x="1923161" y="1038186"/>
                  </a:lnTo>
                  <a:lnTo>
                    <a:pt x="1923161" y="115316"/>
                  </a:lnTo>
                  <a:lnTo>
                    <a:pt x="1914143" y="70485"/>
                  </a:lnTo>
                  <a:lnTo>
                    <a:pt x="1889378" y="33782"/>
                  </a:lnTo>
                  <a:lnTo>
                    <a:pt x="1852676" y="9017"/>
                  </a:lnTo>
                  <a:lnTo>
                    <a:pt x="1807845" y="0"/>
                  </a:lnTo>
                  <a:close/>
                </a:path>
              </a:pathLst>
            </a:custGeom>
            <a:grpFill/>
          </p:spPr>
          <p:txBody>
            <a:bodyPr wrap="square" lIns="0" tIns="0" rIns="0" bIns="0" rtlCol="0"/>
            <a:lstStyle/>
            <a:p>
              <a:endParaRPr/>
            </a:p>
          </p:txBody>
        </p:sp>
        <p:sp>
          <p:nvSpPr>
            <p:cNvPr id="70" name="object 21">
              <a:extLst>
                <a:ext uri="{FF2B5EF4-FFF2-40B4-BE49-F238E27FC236}">
                  <a16:creationId xmlns:a16="http://schemas.microsoft.com/office/drawing/2014/main" id="{4656B5B8-F96E-C1FC-764C-FE33257FD6D0}"/>
                </a:ext>
              </a:extLst>
            </p:cNvPr>
            <p:cNvSpPr/>
            <p:nvPr/>
          </p:nvSpPr>
          <p:spPr>
            <a:xfrm>
              <a:off x="3829811" y="4826508"/>
              <a:ext cx="1923414" cy="1153795"/>
            </a:xfrm>
            <a:custGeom>
              <a:avLst/>
              <a:gdLst/>
              <a:ahLst/>
              <a:cxnLst/>
              <a:rect l="l" t="t" r="r" b="b"/>
              <a:pathLst>
                <a:path w="1923414" h="1153795">
                  <a:moveTo>
                    <a:pt x="0" y="115316"/>
                  </a:moveTo>
                  <a:lnTo>
                    <a:pt x="9016" y="70485"/>
                  </a:lnTo>
                  <a:lnTo>
                    <a:pt x="33782" y="33782"/>
                  </a:lnTo>
                  <a:lnTo>
                    <a:pt x="70485" y="9017"/>
                  </a:lnTo>
                  <a:lnTo>
                    <a:pt x="115315" y="0"/>
                  </a:lnTo>
                  <a:lnTo>
                    <a:pt x="1807845" y="0"/>
                  </a:lnTo>
                  <a:lnTo>
                    <a:pt x="1852676" y="9017"/>
                  </a:lnTo>
                  <a:lnTo>
                    <a:pt x="1889378" y="33782"/>
                  </a:lnTo>
                  <a:lnTo>
                    <a:pt x="1914143" y="70485"/>
                  </a:lnTo>
                  <a:lnTo>
                    <a:pt x="1923161" y="115316"/>
                  </a:lnTo>
                  <a:lnTo>
                    <a:pt x="1923161" y="1038186"/>
                  </a:lnTo>
                  <a:lnTo>
                    <a:pt x="1914143" y="1083081"/>
                  </a:lnTo>
                  <a:lnTo>
                    <a:pt x="1889378" y="1119759"/>
                  </a:lnTo>
                  <a:lnTo>
                    <a:pt x="1852676" y="1144473"/>
                  </a:lnTo>
                  <a:lnTo>
                    <a:pt x="1807845" y="1153541"/>
                  </a:lnTo>
                  <a:lnTo>
                    <a:pt x="115315" y="1153541"/>
                  </a:lnTo>
                  <a:lnTo>
                    <a:pt x="70485" y="1144473"/>
                  </a:lnTo>
                  <a:lnTo>
                    <a:pt x="33782" y="1119759"/>
                  </a:lnTo>
                  <a:lnTo>
                    <a:pt x="9016" y="1083081"/>
                  </a:lnTo>
                  <a:lnTo>
                    <a:pt x="0" y="1038186"/>
                  </a:lnTo>
                  <a:lnTo>
                    <a:pt x="0" y="115316"/>
                  </a:lnTo>
                  <a:close/>
                </a:path>
              </a:pathLst>
            </a:custGeom>
            <a:grpFill/>
            <a:ln w="15240">
              <a:solidFill>
                <a:srgbClr val="FFFFFF"/>
              </a:solidFill>
            </a:ln>
          </p:spPr>
          <p:txBody>
            <a:bodyPr wrap="square" lIns="0" tIns="0" rIns="0" bIns="0" rtlCol="0"/>
            <a:lstStyle/>
            <a:p>
              <a:endParaRPr/>
            </a:p>
          </p:txBody>
        </p:sp>
      </p:grpSp>
      <p:sp>
        <p:nvSpPr>
          <p:cNvPr id="71" name="object 22">
            <a:extLst>
              <a:ext uri="{FF2B5EF4-FFF2-40B4-BE49-F238E27FC236}">
                <a16:creationId xmlns:a16="http://schemas.microsoft.com/office/drawing/2014/main" id="{A7D89D25-D23A-42A6-0381-ED4CBA82C7D2}"/>
              </a:ext>
            </a:extLst>
          </p:cNvPr>
          <p:cNvSpPr txBox="1"/>
          <p:nvPr/>
        </p:nvSpPr>
        <p:spPr>
          <a:xfrm>
            <a:off x="4103878" y="5104841"/>
            <a:ext cx="1344930" cy="285750"/>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30" dirty="0">
                <a:solidFill>
                  <a:srgbClr val="FFFFFF"/>
                </a:solidFill>
                <a:latin typeface="Carlito"/>
                <a:cs typeface="Carlito"/>
              </a:rPr>
              <a:t>Train_test_split</a:t>
            </a:r>
            <a:endParaRPr sz="1700">
              <a:latin typeface="Carlito"/>
              <a:cs typeface="Carlito"/>
            </a:endParaRPr>
          </a:p>
        </p:txBody>
      </p:sp>
      <p:sp>
        <p:nvSpPr>
          <p:cNvPr id="72" name="object 23">
            <a:extLst>
              <a:ext uri="{FF2B5EF4-FFF2-40B4-BE49-F238E27FC236}">
                <a16:creationId xmlns:a16="http://schemas.microsoft.com/office/drawing/2014/main" id="{767B3CA7-4DF7-1DAD-ECFA-8A54895DE077}"/>
              </a:ext>
            </a:extLst>
          </p:cNvPr>
          <p:cNvSpPr txBox="1"/>
          <p:nvPr/>
        </p:nvSpPr>
        <p:spPr>
          <a:xfrm>
            <a:off x="4583938" y="5341747"/>
            <a:ext cx="411480"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d</a:t>
            </a:r>
            <a:r>
              <a:rPr sz="1700" spc="-25" dirty="0">
                <a:solidFill>
                  <a:srgbClr val="FFFFFF"/>
                </a:solidFill>
                <a:latin typeface="Carlito"/>
                <a:cs typeface="Carlito"/>
              </a:rPr>
              <a:t>a</a:t>
            </a:r>
            <a:r>
              <a:rPr sz="1700" spc="-45" dirty="0">
                <a:solidFill>
                  <a:srgbClr val="FFFFFF"/>
                </a:solidFill>
                <a:latin typeface="Carlito"/>
                <a:cs typeface="Carlito"/>
              </a:rPr>
              <a:t>t</a:t>
            </a:r>
            <a:r>
              <a:rPr sz="1700" dirty="0">
                <a:solidFill>
                  <a:srgbClr val="FFFFFF"/>
                </a:solidFill>
                <a:latin typeface="Carlito"/>
                <a:cs typeface="Carlito"/>
              </a:rPr>
              <a:t>a</a:t>
            </a:r>
            <a:endParaRPr sz="1700">
              <a:latin typeface="Carlito"/>
              <a:cs typeface="Carlito"/>
            </a:endParaRPr>
          </a:p>
        </p:txBody>
      </p:sp>
      <p:grpSp>
        <p:nvGrpSpPr>
          <p:cNvPr id="73" name="object 24">
            <a:extLst>
              <a:ext uri="{FF2B5EF4-FFF2-40B4-BE49-F238E27FC236}">
                <a16:creationId xmlns:a16="http://schemas.microsoft.com/office/drawing/2014/main" id="{D52BEF3C-A7CD-A0FD-7A7A-92AB4543172C}"/>
              </a:ext>
            </a:extLst>
          </p:cNvPr>
          <p:cNvGrpSpPr/>
          <p:nvPr/>
        </p:nvGrpSpPr>
        <p:grpSpPr>
          <a:xfrm>
            <a:off x="6380988" y="3672840"/>
            <a:ext cx="1938655" cy="2315210"/>
            <a:chOff x="6380988" y="3672840"/>
            <a:chExt cx="1938655" cy="2315210"/>
          </a:xfrm>
          <a:solidFill>
            <a:schemeClr val="accent1"/>
          </a:solidFill>
        </p:grpSpPr>
        <p:sp>
          <p:nvSpPr>
            <p:cNvPr id="74" name="object 25">
              <a:extLst>
                <a:ext uri="{FF2B5EF4-FFF2-40B4-BE49-F238E27FC236}">
                  <a16:creationId xmlns:a16="http://schemas.microsoft.com/office/drawing/2014/main" id="{9BF1DE88-88F9-2408-F878-68C3B8ECDC8A}"/>
                </a:ext>
              </a:extLst>
            </p:cNvPr>
            <p:cNvSpPr/>
            <p:nvPr/>
          </p:nvSpPr>
          <p:spPr>
            <a:xfrm>
              <a:off x="6691884" y="3672840"/>
              <a:ext cx="172085" cy="1432560"/>
            </a:xfrm>
            <a:custGeom>
              <a:avLst/>
              <a:gdLst/>
              <a:ahLst/>
              <a:cxnLst/>
              <a:rect l="l" t="t" r="r" b="b"/>
              <a:pathLst>
                <a:path w="172084" h="1432560">
                  <a:moveTo>
                    <a:pt x="171703" y="0"/>
                  </a:moveTo>
                  <a:lnTo>
                    <a:pt x="0" y="0"/>
                  </a:lnTo>
                  <a:lnTo>
                    <a:pt x="0" y="1432560"/>
                  </a:lnTo>
                  <a:lnTo>
                    <a:pt x="171703" y="1432560"/>
                  </a:lnTo>
                  <a:lnTo>
                    <a:pt x="171703" y="0"/>
                  </a:lnTo>
                  <a:close/>
                </a:path>
              </a:pathLst>
            </a:custGeom>
            <a:grpFill/>
          </p:spPr>
          <p:txBody>
            <a:bodyPr wrap="square" lIns="0" tIns="0" rIns="0" bIns="0" rtlCol="0"/>
            <a:lstStyle/>
            <a:p>
              <a:endParaRPr/>
            </a:p>
          </p:txBody>
        </p:sp>
        <p:sp>
          <p:nvSpPr>
            <p:cNvPr id="75" name="object 26">
              <a:extLst>
                <a:ext uri="{FF2B5EF4-FFF2-40B4-BE49-F238E27FC236}">
                  <a16:creationId xmlns:a16="http://schemas.microsoft.com/office/drawing/2014/main" id="{E27593F5-7886-954F-2B30-EB59330A4534}"/>
                </a:ext>
              </a:extLst>
            </p:cNvPr>
            <p:cNvSpPr/>
            <p:nvPr/>
          </p:nvSpPr>
          <p:spPr>
            <a:xfrm>
              <a:off x="6388608" y="4826508"/>
              <a:ext cx="1923414" cy="1153795"/>
            </a:xfrm>
            <a:custGeom>
              <a:avLst/>
              <a:gdLst/>
              <a:ahLst/>
              <a:cxnLst/>
              <a:rect l="l" t="t" r="r" b="b"/>
              <a:pathLst>
                <a:path w="1923415" h="1153795">
                  <a:moveTo>
                    <a:pt x="1807844" y="0"/>
                  </a:moveTo>
                  <a:lnTo>
                    <a:pt x="115315" y="0"/>
                  </a:lnTo>
                  <a:lnTo>
                    <a:pt x="70484" y="9017"/>
                  </a:lnTo>
                  <a:lnTo>
                    <a:pt x="33781" y="33782"/>
                  </a:lnTo>
                  <a:lnTo>
                    <a:pt x="9016" y="70485"/>
                  </a:lnTo>
                  <a:lnTo>
                    <a:pt x="0" y="115316"/>
                  </a:lnTo>
                  <a:lnTo>
                    <a:pt x="0" y="1038186"/>
                  </a:lnTo>
                  <a:lnTo>
                    <a:pt x="9016" y="1083081"/>
                  </a:lnTo>
                  <a:lnTo>
                    <a:pt x="33781" y="1119759"/>
                  </a:lnTo>
                  <a:lnTo>
                    <a:pt x="70484" y="1144473"/>
                  </a:lnTo>
                  <a:lnTo>
                    <a:pt x="115315" y="1153541"/>
                  </a:lnTo>
                  <a:lnTo>
                    <a:pt x="1807844" y="1153541"/>
                  </a:lnTo>
                  <a:lnTo>
                    <a:pt x="1852675" y="1144473"/>
                  </a:lnTo>
                  <a:lnTo>
                    <a:pt x="1889378" y="1119759"/>
                  </a:lnTo>
                  <a:lnTo>
                    <a:pt x="1914143" y="1083081"/>
                  </a:lnTo>
                  <a:lnTo>
                    <a:pt x="1923161" y="1038186"/>
                  </a:lnTo>
                  <a:lnTo>
                    <a:pt x="1923161" y="115316"/>
                  </a:lnTo>
                  <a:lnTo>
                    <a:pt x="1914143" y="70485"/>
                  </a:lnTo>
                  <a:lnTo>
                    <a:pt x="1889378" y="33782"/>
                  </a:lnTo>
                  <a:lnTo>
                    <a:pt x="1852675" y="9017"/>
                  </a:lnTo>
                  <a:lnTo>
                    <a:pt x="1807844" y="0"/>
                  </a:lnTo>
                  <a:close/>
                </a:path>
              </a:pathLst>
            </a:custGeom>
            <a:grpFill/>
          </p:spPr>
          <p:txBody>
            <a:bodyPr wrap="square" lIns="0" tIns="0" rIns="0" bIns="0" rtlCol="0"/>
            <a:lstStyle/>
            <a:p>
              <a:endParaRPr/>
            </a:p>
          </p:txBody>
        </p:sp>
        <p:sp>
          <p:nvSpPr>
            <p:cNvPr id="76" name="object 27">
              <a:extLst>
                <a:ext uri="{FF2B5EF4-FFF2-40B4-BE49-F238E27FC236}">
                  <a16:creationId xmlns:a16="http://schemas.microsoft.com/office/drawing/2014/main" id="{7E27FBCE-F521-1D12-086E-436C5800B438}"/>
                </a:ext>
              </a:extLst>
            </p:cNvPr>
            <p:cNvSpPr/>
            <p:nvPr/>
          </p:nvSpPr>
          <p:spPr>
            <a:xfrm>
              <a:off x="6388608" y="4826508"/>
              <a:ext cx="1923414" cy="1153795"/>
            </a:xfrm>
            <a:custGeom>
              <a:avLst/>
              <a:gdLst/>
              <a:ahLst/>
              <a:cxnLst/>
              <a:rect l="l" t="t" r="r" b="b"/>
              <a:pathLst>
                <a:path w="1923415" h="1153795">
                  <a:moveTo>
                    <a:pt x="0" y="115316"/>
                  </a:moveTo>
                  <a:lnTo>
                    <a:pt x="9016" y="70485"/>
                  </a:lnTo>
                  <a:lnTo>
                    <a:pt x="33781" y="33782"/>
                  </a:lnTo>
                  <a:lnTo>
                    <a:pt x="70484" y="9017"/>
                  </a:lnTo>
                  <a:lnTo>
                    <a:pt x="115315" y="0"/>
                  </a:lnTo>
                  <a:lnTo>
                    <a:pt x="1807844" y="0"/>
                  </a:lnTo>
                  <a:lnTo>
                    <a:pt x="1852675" y="9017"/>
                  </a:lnTo>
                  <a:lnTo>
                    <a:pt x="1889378" y="33782"/>
                  </a:lnTo>
                  <a:lnTo>
                    <a:pt x="1914143" y="70485"/>
                  </a:lnTo>
                  <a:lnTo>
                    <a:pt x="1923161" y="115316"/>
                  </a:lnTo>
                  <a:lnTo>
                    <a:pt x="1923161" y="1038186"/>
                  </a:lnTo>
                  <a:lnTo>
                    <a:pt x="1914143" y="1083081"/>
                  </a:lnTo>
                  <a:lnTo>
                    <a:pt x="1889378" y="1119759"/>
                  </a:lnTo>
                  <a:lnTo>
                    <a:pt x="1852675" y="1144473"/>
                  </a:lnTo>
                  <a:lnTo>
                    <a:pt x="1807844" y="1153541"/>
                  </a:lnTo>
                  <a:lnTo>
                    <a:pt x="115315" y="1153541"/>
                  </a:lnTo>
                  <a:lnTo>
                    <a:pt x="70484" y="1144473"/>
                  </a:lnTo>
                  <a:lnTo>
                    <a:pt x="33781" y="1119759"/>
                  </a:lnTo>
                  <a:lnTo>
                    <a:pt x="9016" y="1083081"/>
                  </a:lnTo>
                  <a:lnTo>
                    <a:pt x="0" y="1038186"/>
                  </a:lnTo>
                  <a:lnTo>
                    <a:pt x="0" y="115316"/>
                  </a:lnTo>
                  <a:close/>
                </a:path>
              </a:pathLst>
            </a:custGeom>
            <a:grpFill/>
            <a:ln w="15240">
              <a:solidFill>
                <a:srgbClr val="FFFFFF"/>
              </a:solidFill>
            </a:ln>
          </p:spPr>
          <p:txBody>
            <a:bodyPr wrap="square" lIns="0" tIns="0" rIns="0" bIns="0" rtlCol="0"/>
            <a:lstStyle/>
            <a:p>
              <a:endParaRPr/>
            </a:p>
          </p:txBody>
        </p:sp>
      </p:grpSp>
      <p:sp>
        <p:nvSpPr>
          <p:cNvPr id="77" name="object 28">
            <a:extLst>
              <a:ext uri="{FF2B5EF4-FFF2-40B4-BE49-F238E27FC236}">
                <a16:creationId xmlns:a16="http://schemas.microsoft.com/office/drawing/2014/main" id="{0A6BDA93-E1EB-2104-8B7A-8F96EFDD4FB2}"/>
              </a:ext>
            </a:extLst>
          </p:cNvPr>
          <p:cNvSpPr txBox="1"/>
          <p:nvPr/>
        </p:nvSpPr>
        <p:spPr>
          <a:xfrm>
            <a:off x="6735826" y="4986909"/>
            <a:ext cx="1219835"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spc="-10" dirty="0">
                <a:solidFill>
                  <a:srgbClr val="FFFFFF"/>
                </a:solidFill>
                <a:latin typeface="Carlito"/>
                <a:cs typeface="Carlito"/>
              </a:rPr>
              <a:t>GridSearchCV</a:t>
            </a:r>
            <a:endParaRPr sz="1700">
              <a:latin typeface="Carlito"/>
              <a:cs typeface="Carlito"/>
            </a:endParaRPr>
          </a:p>
        </p:txBody>
      </p:sp>
      <p:sp>
        <p:nvSpPr>
          <p:cNvPr id="78" name="object 29">
            <a:extLst>
              <a:ext uri="{FF2B5EF4-FFF2-40B4-BE49-F238E27FC236}">
                <a16:creationId xmlns:a16="http://schemas.microsoft.com/office/drawing/2014/main" id="{5448CE58-2EA8-760A-56CA-92C652A10993}"/>
              </a:ext>
            </a:extLst>
          </p:cNvPr>
          <p:cNvSpPr txBox="1"/>
          <p:nvPr/>
        </p:nvSpPr>
        <p:spPr>
          <a:xfrm>
            <a:off x="6485890" y="5217033"/>
            <a:ext cx="1732280" cy="539750"/>
          </a:xfrm>
          <a:prstGeom prst="rect">
            <a:avLst/>
          </a:prstGeom>
          <a:solidFill>
            <a:schemeClr val="accent1"/>
          </a:solidFill>
        </p:spPr>
        <p:txBody>
          <a:bodyPr vert="horz" wrap="square" lIns="0" tIns="25400" rIns="0" bIns="0" rtlCol="0">
            <a:spAutoFit/>
          </a:bodyPr>
          <a:lstStyle/>
          <a:p>
            <a:pPr marL="12700" marR="5080" indent="223520">
              <a:lnSpc>
                <a:spcPts val="2000"/>
              </a:lnSpc>
              <a:spcBef>
                <a:spcPts val="200"/>
              </a:spcBef>
            </a:pPr>
            <a:r>
              <a:rPr sz="1700" spc="-5" dirty="0">
                <a:solidFill>
                  <a:srgbClr val="FFFFFF"/>
                </a:solidFill>
                <a:latin typeface="Carlito"/>
                <a:cs typeface="Carlito"/>
              </a:rPr>
              <a:t>(cv=10) to find  optimal</a:t>
            </a:r>
            <a:r>
              <a:rPr sz="1700" spc="-155" dirty="0">
                <a:solidFill>
                  <a:srgbClr val="FFFFFF"/>
                </a:solidFill>
                <a:latin typeface="Carlito"/>
                <a:cs typeface="Carlito"/>
              </a:rPr>
              <a:t> </a:t>
            </a:r>
            <a:r>
              <a:rPr sz="1700" spc="-20" dirty="0">
                <a:solidFill>
                  <a:srgbClr val="FFFFFF"/>
                </a:solidFill>
                <a:latin typeface="Carlito"/>
                <a:cs typeface="Carlito"/>
              </a:rPr>
              <a:t>parameters</a:t>
            </a:r>
            <a:endParaRPr sz="1700">
              <a:latin typeface="Carlito"/>
              <a:cs typeface="Carlito"/>
            </a:endParaRPr>
          </a:p>
        </p:txBody>
      </p:sp>
      <p:grpSp>
        <p:nvGrpSpPr>
          <p:cNvPr id="79" name="object 30">
            <a:extLst>
              <a:ext uri="{FF2B5EF4-FFF2-40B4-BE49-F238E27FC236}">
                <a16:creationId xmlns:a16="http://schemas.microsoft.com/office/drawing/2014/main" id="{E569C8E1-BAB6-7E8F-6995-59C51B28A152}"/>
              </a:ext>
            </a:extLst>
          </p:cNvPr>
          <p:cNvGrpSpPr/>
          <p:nvPr/>
        </p:nvGrpSpPr>
        <p:grpSpPr>
          <a:xfrm>
            <a:off x="6380988" y="2229611"/>
            <a:ext cx="1938655" cy="2316480"/>
            <a:chOff x="6380988" y="2229611"/>
            <a:chExt cx="1938655" cy="2316480"/>
          </a:xfrm>
          <a:solidFill>
            <a:schemeClr val="accent1"/>
          </a:solidFill>
        </p:grpSpPr>
        <p:sp>
          <p:nvSpPr>
            <p:cNvPr id="80" name="object 31">
              <a:extLst>
                <a:ext uri="{FF2B5EF4-FFF2-40B4-BE49-F238E27FC236}">
                  <a16:creationId xmlns:a16="http://schemas.microsoft.com/office/drawing/2014/main" id="{B66445DE-77B1-46A2-BEE5-50BC8EE2CC26}"/>
                </a:ext>
              </a:extLst>
            </p:cNvPr>
            <p:cNvSpPr/>
            <p:nvPr/>
          </p:nvSpPr>
          <p:spPr>
            <a:xfrm>
              <a:off x="6691884" y="2229611"/>
              <a:ext cx="172085" cy="1432560"/>
            </a:xfrm>
            <a:custGeom>
              <a:avLst/>
              <a:gdLst/>
              <a:ahLst/>
              <a:cxnLst/>
              <a:rect l="l" t="t" r="r" b="b"/>
              <a:pathLst>
                <a:path w="172084" h="1432560">
                  <a:moveTo>
                    <a:pt x="171703" y="0"/>
                  </a:moveTo>
                  <a:lnTo>
                    <a:pt x="0" y="0"/>
                  </a:lnTo>
                  <a:lnTo>
                    <a:pt x="0" y="1432560"/>
                  </a:lnTo>
                  <a:lnTo>
                    <a:pt x="171703" y="1432560"/>
                  </a:lnTo>
                  <a:lnTo>
                    <a:pt x="171703" y="0"/>
                  </a:lnTo>
                  <a:close/>
                </a:path>
              </a:pathLst>
            </a:custGeom>
            <a:grpFill/>
          </p:spPr>
          <p:txBody>
            <a:bodyPr wrap="square" lIns="0" tIns="0" rIns="0" bIns="0" rtlCol="0"/>
            <a:lstStyle/>
            <a:p>
              <a:endParaRPr/>
            </a:p>
          </p:txBody>
        </p:sp>
        <p:sp>
          <p:nvSpPr>
            <p:cNvPr id="81" name="object 32">
              <a:extLst>
                <a:ext uri="{FF2B5EF4-FFF2-40B4-BE49-F238E27FC236}">
                  <a16:creationId xmlns:a16="http://schemas.microsoft.com/office/drawing/2014/main" id="{D96B2115-ED3A-B63E-82C1-D0D0F715E197}"/>
                </a:ext>
              </a:extLst>
            </p:cNvPr>
            <p:cNvSpPr/>
            <p:nvPr/>
          </p:nvSpPr>
          <p:spPr>
            <a:xfrm>
              <a:off x="6388608" y="3383279"/>
              <a:ext cx="1923414" cy="1155065"/>
            </a:xfrm>
            <a:custGeom>
              <a:avLst/>
              <a:gdLst/>
              <a:ahLst/>
              <a:cxnLst/>
              <a:rect l="l" t="t" r="r" b="b"/>
              <a:pathLst>
                <a:path w="1923415" h="1155064">
                  <a:moveTo>
                    <a:pt x="1807590" y="0"/>
                  </a:moveTo>
                  <a:lnTo>
                    <a:pt x="115569" y="0"/>
                  </a:lnTo>
                  <a:lnTo>
                    <a:pt x="70612" y="9017"/>
                  </a:lnTo>
                  <a:lnTo>
                    <a:pt x="33781" y="33782"/>
                  </a:lnTo>
                  <a:lnTo>
                    <a:pt x="9016" y="70485"/>
                  </a:lnTo>
                  <a:lnTo>
                    <a:pt x="0" y="115570"/>
                  </a:lnTo>
                  <a:lnTo>
                    <a:pt x="0" y="1039114"/>
                  </a:lnTo>
                  <a:lnTo>
                    <a:pt x="9016" y="1084199"/>
                  </a:lnTo>
                  <a:lnTo>
                    <a:pt x="33781" y="1120902"/>
                  </a:lnTo>
                  <a:lnTo>
                    <a:pt x="70612" y="1145667"/>
                  </a:lnTo>
                  <a:lnTo>
                    <a:pt x="115569" y="1154684"/>
                  </a:lnTo>
                  <a:lnTo>
                    <a:pt x="1807590" y="1154684"/>
                  </a:lnTo>
                  <a:lnTo>
                    <a:pt x="1852548" y="1145667"/>
                  </a:lnTo>
                  <a:lnTo>
                    <a:pt x="1889378" y="1120902"/>
                  </a:lnTo>
                  <a:lnTo>
                    <a:pt x="1914143" y="1084199"/>
                  </a:lnTo>
                  <a:lnTo>
                    <a:pt x="1923161" y="1039114"/>
                  </a:lnTo>
                  <a:lnTo>
                    <a:pt x="1923161" y="115570"/>
                  </a:lnTo>
                  <a:lnTo>
                    <a:pt x="1914143" y="70485"/>
                  </a:lnTo>
                  <a:lnTo>
                    <a:pt x="1889378" y="33782"/>
                  </a:lnTo>
                  <a:lnTo>
                    <a:pt x="1852548" y="9017"/>
                  </a:lnTo>
                  <a:lnTo>
                    <a:pt x="1807590" y="0"/>
                  </a:lnTo>
                  <a:close/>
                </a:path>
              </a:pathLst>
            </a:custGeom>
            <a:grpFill/>
          </p:spPr>
          <p:txBody>
            <a:bodyPr wrap="square" lIns="0" tIns="0" rIns="0" bIns="0" rtlCol="0"/>
            <a:lstStyle/>
            <a:p>
              <a:endParaRPr/>
            </a:p>
          </p:txBody>
        </p:sp>
        <p:sp>
          <p:nvSpPr>
            <p:cNvPr id="82" name="object 33">
              <a:extLst>
                <a:ext uri="{FF2B5EF4-FFF2-40B4-BE49-F238E27FC236}">
                  <a16:creationId xmlns:a16="http://schemas.microsoft.com/office/drawing/2014/main" id="{3FD41598-25DB-B17A-E7A4-B05D0B57A0DB}"/>
                </a:ext>
              </a:extLst>
            </p:cNvPr>
            <p:cNvSpPr/>
            <p:nvPr/>
          </p:nvSpPr>
          <p:spPr>
            <a:xfrm>
              <a:off x="6388608" y="3383279"/>
              <a:ext cx="1923414" cy="1155065"/>
            </a:xfrm>
            <a:custGeom>
              <a:avLst/>
              <a:gdLst/>
              <a:ahLst/>
              <a:cxnLst/>
              <a:rect l="l" t="t" r="r" b="b"/>
              <a:pathLst>
                <a:path w="1923415" h="1155064">
                  <a:moveTo>
                    <a:pt x="0" y="115570"/>
                  </a:moveTo>
                  <a:lnTo>
                    <a:pt x="9016" y="70485"/>
                  </a:lnTo>
                  <a:lnTo>
                    <a:pt x="33781" y="33782"/>
                  </a:lnTo>
                  <a:lnTo>
                    <a:pt x="70612" y="9017"/>
                  </a:lnTo>
                  <a:lnTo>
                    <a:pt x="115569" y="0"/>
                  </a:lnTo>
                  <a:lnTo>
                    <a:pt x="1807590" y="0"/>
                  </a:lnTo>
                  <a:lnTo>
                    <a:pt x="1852548" y="9017"/>
                  </a:lnTo>
                  <a:lnTo>
                    <a:pt x="1889378" y="33782"/>
                  </a:lnTo>
                  <a:lnTo>
                    <a:pt x="1914143" y="70485"/>
                  </a:lnTo>
                  <a:lnTo>
                    <a:pt x="1923161" y="115570"/>
                  </a:lnTo>
                  <a:lnTo>
                    <a:pt x="1923161" y="1039114"/>
                  </a:lnTo>
                  <a:lnTo>
                    <a:pt x="1914143" y="1084199"/>
                  </a:lnTo>
                  <a:lnTo>
                    <a:pt x="1889378" y="1120902"/>
                  </a:lnTo>
                  <a:lnTo>
                    <a:pt x="1852548" y="1145667"/>
                  </a:lnTo>
                  <a:lnTo>
                    <a:pt x="1807590" y="1154684"/>
                  </a:lnTo>
                  <a:lnTo>
                    <a:pt x="115569" y="1154684"/>
                  </a:lnTo>
                  <a:lnTo>
                    <a:pt x="70612" y="1145667"/>
                  </a:lnTo>
                  <a:lnTo>
                    <a:pt x="33781" y="1120902"/>
                  </a:lnTo>
                  <a:lnTo>
                    <a:pt x="9016" y="1084199"/>
                  </a:lnTo>
                  <a:lnTo>
                    <a:pt x="0" y="1039114"/>
                  </a:lnTo>
                  <a:lnTo>
                    <a:pt x="0" y="115570"/>
                  </a:lnTo>
                  <a:close/>
                </a:path>
              </a:pathLst>
            </a:custGeom>
            <a:grpFill/>
            <a:ln w="15240">
              <a:solidFill>
                <a:srgbClr val="FFFFFF"/>
              </a:solidFill>
            </a:ln>
          </p:spPr>
          <p:txBody>
            <a:bodyPr wrap="square" lIns="0" tIns="0" rIns="0" bIns="0" rtlCol="0"/>
            <a:lstStyle/>
            <a:p>
              <a:endParaRPr/>
            </a:p>
          </p:txBody>
        </p:sp>
      </p:grpSp>
      <p:sp>
        <p:nvSpPr>
          <p:cNvPr id="83" name="object 34">
            <a:extLst>
              <a:ext uri="{FF2B5EF4-FFF2-40B4-BE49-F238E27FC236}">
                <a16:creationId xmlns:a16="http://schemas.microsoft.com/office/drawing/2014/main" id="{A1A4EBD5-5EBC-C2B6-4733-C9CC86F8F680}"/>
              </a:ext>
            </a:extLst>
          </p:cNvPr>
          <p:cNvSpPr txBox="1"/>
          <p:nvPr/>
        </p:nvSpPr>
        <p:spPr>
          <a:xfrm>
            <a:off x="6546595" y="3425444"/>
            <a:ext cx="1593850"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dirty="0">
                <a:solidFill>
                  <a:srgbClr val="FFFFFF"/>
                </a:solidFill>
                <a:latin typeface="Carlito"/>
                <a:cs typeface="Carlito"/>
              </a:rPr>
              <a:t>Use</a:t>
            </a:r>
            <a:r>
              <a:rPr sz="1700" spc="-100" dirty="0">
                <a:solidFill>
                  <a:srgbClr val="FFFFFF"/>
                </a:solidFill>
                <a:latin typeface="Carlito"/>
                <a:cs typeface="Carlito"/>
              </a:rPr>
              <a:t> </a:t>
            </a:r>
            <a:r>
              <a:rPr sz="1700" spc="-10" dirty="0">
                <a:solidFill>
                  <a:srgbClr val="FFFFFF"/>
                </a:solidFill>
                <a:latin typeface="Carlito"/>
                <a:cs typeface="Carlito"/>
              </a:rPr>
              <a:t>GridSearchCV</a:t>
            </a:r>
            <a:endParaRPr sz="1700">
              <a:latin typeface="Carlito"/>
              <a:cs typeface="Carlito"/>
            </a:endParaRPr>
          </a:p>
        </p:txBody>
      </p:sp>
      <p:sp>
        <p:nvSpPr>
          <p:cNvPr id="84" name="object 35">
            <a:extLst>
              <a:ext uri="{FF2B5EF4-FFF2-40B4-BE49-F238E27FC236}">
                <a16:creationId xmlns:a16="http://schemas.microsoft.com/office/drawing/2014/main" id="{A51315C2-6F00-BC93-6A7D-E7A729B3F8E9}"/>
              </a:ext>
            </a:extLst>
          </p:cNvPr>
          <p:cNvSpPr txBox="1"/>
          <p:nvPr/>
        </p:nvSpPr>
        <p:spPr>
          <a:xfrm>
            <a:off x="6602983" y="3661028"/>
            <a:ext cx="1483995"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on LogReg,</a:t>
            </a:r>
            <a:r>
              <a:rPr sz="1700" spc="-200" dirty="0">
                <a:solidFill>
                  <a:srgbClr val="FFFFFF"/>
                </a:solidFill>
                <a:latin typeface="Carlito"/>
                <a:cs typeface="Carlito"/>
              </a:rPr>
              <a:t> </a:t>
            </a:r>
            <a:r>
              <a:rPr sz="1700" spc="-5" dirty="0">
                <a:solidFill>
                  <a:srgbClr val="FFFFFF"/>
                </a:solidFill>
                <a:latin typeface="Carlito"/>
                <a:cs typeface="Carlito"/>
              </a:rPr>
              <a:t>SVM,</a:t>
            </a:r>
            <a:endParaRPr sz="1700">
              <a:latin typeface="Carlito"/>
              <a:cs typeface="Carlito"/>
            </a:endParaRPr>
          </a:p>
        </p:txBody>
      </p:sp>
      <p:sp>
        <p:nvSpPr>
          <p:cNvPr id="85" name="object 36">
            <a:extLst>
              <a:ext uri="{FF2B5EF4-FFF2-40B4-BE49-F238E27FC236}">
                <a16:creationId xmlns:a16="http://schemas.microsoft.com/office/drawing/2014/main" id="{149FC814-2241-0642-F014-0FE41CC7A576}"/>
              </a:ext>
            </a:extLst>
          </p:cNvPr>
          <p:cNvSpPr txBox="1"/>
          <p:nvPr/>
        </p:nvSpPr>
        <p:spPr>
          <a:xfrm>
            <a:off x="6535928" y="3899408"/>
            <a:ext cx="1602740"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Decision </a:t>
            </a:r>
            <a:r>
              <a:rPr sz="1700" spc="-45" dirty="0">
                <a:solidFill>
                  <a:srgbClr val="FFFFFF"/>
                </a:solidFill>
                <a:latin typeface="Carlito"/>
                <a:cs typeface="Carlito"/>
              </a:rPr>
              <a:t>Tree,</a:t>
            </a:r>
            <a:r>
              <a:rPr sz="1700" spc="-235" dirty="0">
                <a:solidFill>
                  <a:srgbClr val="FFFFFF"/>
                </a:solidFill>
                <a:latin typeface="Carlito"/>
                <a:cs typeface="Carlito"/>
              </a:rPr>
              <a:t> </a:t>
            </a:r>
            <a:r>
              <a:rPr sz="1700" dirty="0">
                <a:solidFill>
                  <a:srgbClr val="FFFFFF"/>
                </a:solidFill>
                <a:latin typeface="Carlito"/>
                <a:cs typeface="Carlito"/>
              </a:rPr>
              <a:t>and</a:t>
            </a:r>
            <a:endParaRPr sz="1700">
              <a:latin typeface="Carlito"/>
              <a:cs typeface="Carlito"/>
            </a:endParaRPr>
          </a:p>
        </p:txBody>
      </p:sp>
      <p:sp>
        <p:nvSpPr>
          <p:cNvPr id="86" name="object 37">
            <a:extLst>
              <a:ext uri="{FF2B5EF4-FFF2-40B4-BE49-F238E27FC236}">
                <a16:creationId xmlns:a16="http://schemas.microsoft.com/office/drawing/2014/main" id="{930E620B-E613-A085-5055-29F699ECCA59}"/>
              </a:ext>
            </a:extLst>
          </p:cNvPr>
          <p:cNvSpPr txBox="1"/>
          <p:nvPr/>
        </p:nvSpPr>
        <p:spPr>
          <a:xfrm>
            <a:off x="6795261" y="4135627"/>
            <a:ext cx="1100455"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KNN</a:t>
            </a:r>
            <a:r>
              <a:rPr sz="1700" spc="-145" dirty="0">
                <a:solidFill>
                  <a:srgbClr val="FFFFFF"/>
                </a:solidFill>
                <a:latin typeface="Carlito"/>
                <a:cs typeface="Carlito"/>
              </a:rPr>
              <a:t> </a:t>
            </a:r>
            <a:r>
              <a:rPr sz="1700" dirty="0">
                <a:solidFill>
                  <a:srgbClr val="FFFFFF"/>
                </a:solidFill>
                <a:latin typeface="Carlito"/>
                <a:cs typeface="Carlito"/>
              </a:rPr>
              <a:t>models</a:t>
            </a:r>
            <a:endParaRPr sz="1700">
              <a:latin typeface="Carlito"/>
              <a:cs typeface="Carlito"/>
            </a:endParaRPr>
          </a:p>
        </p:txBody>
      </p:sp>
      <p:grpSp>
        <p:nvGrpSpPr>
          <p:cNvPr id="87" name="object 38">
            <a:extLst>
              <a:ext uri="{FF2B5EF4-FFF2-40B4-BE49-F238E27FC236}">
                <a16:creationId xmlns:a16="http://schemas.microsoft.com/office/drawing/2014/main" id="{A9F07A48-B602-84A3-CC92-4EBCD74A3A5F}"/>
              </a:ext>
            </a:extLst>
          </p:cNvPr>
          <p:cNvGrpSpPr/>
          <p:nvPr/>
        </p:nvGrpSpPr>
        <p:grpSpPr>
          <a:xfrm>
            <a:off x="6380988" y="1933955"/>
            <a:ext cx="2950845" cy="1169035"/>
            <a:chOff x="6380988" y="1933955"/>
            <a:chExt cx="2950845" cy="1169035"/>
          </a:xfrm>
          <a:solidFill>
            <a:schemeClr val="accent1"/>
          </a:solidFill>
        </p:grpSpPr>
        <p:sp>
          <p:nvSpPr>
            <p:cNvPr id="88" name="object 39">
              <a:extLst>
                <a:ext uri="{FF2B5EF4-FFF2-40B4-BE49-F238E27FC236}">
                  <a16:creationId xmlns:a16="http://schemas.microsoft.com/office/drawing/2014/main" id="{25F35534-DD81-EC68-AF09-E293174BAD02}"/>
                </a:ext>
              </a:extLst>
            </p:cNvPr>
            <p:cNvSpPr/>
            <p:nvPr/>
          </p:nvSpPr>
          <p:spPr>
            <a:xfrm>
              <a:off x="6783324" y="2138171"/>
              <a:ext cx="2548255" cy="173990"/>
            </a:xfrm>
            <a:custGeom>
              <a:avLst/>
              <a:gdLst/>
              <a:ahLst/>
              <a:cxnLst/>
              <a:rect l="l" t="t" r="r" b="b"/>
              <a:pathLst>
                <a:path w="2548254" h="173989">
                  <a:moveTo>
                    <a:pt x="2548001" y="0"/>
                  </a:moveTo>
                  <a:lnTo>
                    <a:pt x="0" y="0"/>
                  </a:lnTo>
                  <a:lnTo>
                    <a:pt x="0" y="173482"/>
                  </a:lnTo>
                  <a:lnTo>
                    <a:pt x="2548001" y="173482"/>
                  </a:lnTo>
                  <a:lnTo>
                    <a:pt x="2548001" y="0"/>
                  </a:lnTo>
                  <a:close/>
                </a:path>
              </a:pathLst>
            </a:custGeom>
            <a:grpFill/>
          </p:spPr>
          <p:txBody>
            <a:bodyPr wrap="square" lIns="0" tIns="0" rIns="0" bIns="0" rtlCol="0"/>
            <a:lstStyle/>
            <a:p>
              <a:endParaRPr/>
            </a:p>
          </p:txBody>
        </p:sp>
        <p:sp>
          <p:nvSpPr>
            <p:cNvPr id="89" name="object 40">
              <a:extLst>
                <a:ext uri="{FF2B5EF4-FFF2-40B4-BE49-F238E27FC236}">
                  <a16:creationId xmlns:a16="http://schemas.microsoft.com/office/drawing/2014/main" id="{321DEA95-C077-D479-4BB1-C780E424D826}"/>
                </a:ext>
              </a:extLst>
            </p:cNvPr>
            <p:cNvSpPr/>
            <p:nvPr/>
          </p:nvSpPr>
          <p:spPr>
            <a:xfrm>
              <a:off x="6388608" y="1941575"/>
              <a:ext cx="1923414" cy="1153795"/>
            </a:xfrm>
            <a:custGeom>
              <a:avLst/>
              <a:gdLst/>
              <a:ahLst/>
              <a:cxnLst/>
              <a:rect l="l" t="t" r="r" b="b"/>
              <a:pathLst>
                <a:path w="1923415" h="1153795">
                  <a:moveTo>
                    <a:pt x="1807844" y="0"/>
                  </a:moveTo>
                  <a:lnTo>
                    <a:pt x="115315" y="0"/>
                  </a:lnTo>
                  <a:lnTo>
                    <a:pt x="70484" y="9016"/>
                  </a:lnTo>
                  <a:lnTo>
                    <a:pt x="33781" y="33782"/>
                  </a:lnTo>
                  <a:lnTo>
                    <a:pt x="9016" y="70485"/>
                  </a:lnTo>
                  <a:lnTo>
                    <a:pt x="0" y="115315"/>
                  </a:lnTo>
                  <a:lnTo>
                    <a:pt x="0" y="1038225"/>
                  </a:lnTo>
                  <a:lnTo>
                    <a:pt x="9016" y="1083056"/>
                  </a:lnTo>
                  <a:lnTo>
                    <a:pt x="33781" y="1119759"/>
                  </a:lnTo>
                  <a:lnTo>
                    <a:pt x="70484" y="1144524"/>
                  </a:lnTo>
                  <a:lnTo>
                    <a:pt x="115315" y="1153540"/>
                  </a:lnTo>
                  <a:lnTo>
                    <a:pt x="1807844" y="1153540"/>
                  </a:lnTo>
                  <a:lnTo>
                    <a:pt x="1852675" y="1144524"/>
                  </a:lnTo>
                  <a:lnTo>
                    <a:pt x="1889378" y="1119759"/>
                  </a:lnTo>
                  <a:lnTo>
                    <a:pt x="1914143" y="1083056"/>
                  </a:lnTo>
                  <a:lnTo>
                    <a:pt x="1923161" y="1038225"/>
                  </a:lnTo>
                  <a:lnTo>
                    <a:pt x="1923161" y="115315"/>
                  </a:lnTo>
                  <a:lnTo>
                    <a:pt x="1914143" y="70485"/>
                  </a:lnTo>
                  <a:lnTo>
                    <a:pt x="1889378" y="33782"/>
                  </a:lnTo>
                  <a:lnTo>
                    <a:pt x="1852675" y="9016"/>
                  </a:lnTo>
                  <a:lnTo>
                    <a:pt x="1807844" y="0"/>
                  </a:lnTo>
                  <a:close/>
                </a:path>
              </a:pathLst>
            </a:custGeom>
            <a:grpFill/>
          </p:spPr>
          <p:txBody>
            <a:bodyPr wrap="square" lIns="0" tIns="0" rIns="0" bIns="0" rtlCol="0"/>
            <a:lstStyle/>
            <a:p>
              <a:endParaRPr/>
            </a:p>
          </p:txBody>
        </p:sp>
        <p:sp>
          <p:nvSpPr>
            <p:cNvPr id="90" name="object 41">
              <a:extLst>
                <a:ext uri="{FF2B5EF4-FFF2-40B4-BE49-F238E27FC236}">
                  <a16:creationId xmlns:a16="http://schemas.microsoft.com/office/drawing/2014/main" id="{2D646F4F-07C4-0DBE-5115-4667A38E537E}"/>
                </a:ext>
              </a:extLst>
            </p:cNvPr>
            <p:cNvSpPr/>
            <p:nvPr/>
          </p:nvSpPr>
          <p:spPr>
            <a:xfrm>
              <a:off x="6388608" y="1941575"/>
              <a:ext cx="1923414" cy="1153795"/>
            </a:xfrm>
            <a:custGeom>
              <a:avLst/>
              <a:gdLst/>
              <a:ahLst/>
              <a:cxnLst/>
              <a:rect l="l" t="t" r="r" b="b"/>
              <a:pathLst>
                <a:path w="1923415" h="1153795">
                  <a:moveTo>
                    <a:pt x="0" y="115315"/>
                  </a:moveTo>
                  <a:lnTo>
                    <a:pt x="9016" y="70485"/>
                  </a:lnTo>
                  <a:lnTo>
                    <a:pt x="33781" y="33782"/>
                  </a:lnTo>
                  <a:lnTo>
                    <a:pt x="70484" y="9016"/>
                  </a:lnTo>
                  <a:lnTo>
                    <a:pt x="115315" y="0"/>
                  </a:lnTo>
                  <a:lnTo>
                    <a:pt x="1807844" y="0"/>
                  </a:lnTo>
                  <a:lnTo>
                    <a:pt x="1852675" y="9016"/>
                  </a:lnTo>
                  <a:lnTo>
                    <a:pt x="1889378" y="33782"/>
                  </a:lnTo>
                  <a:lnTo>
                    <a:pt x="1914143" y="70485"/>
                  </a:lnTo>
                  <a:lnTo>
                    <a:pt x="1923161" y="115315"/>
                  </a:lnTo>
                  <a:lnTo>
                    <a:pt x="1923161" y="1038225"/>
                  </a:lnTo>
                  <a:lnTo>
                    <a:pt x="1914143" y="1083056"/>
                  </a:lnTo>
                  <a:lnTo>
                    <a:pt x="1889378" y="1119759"/>
                  </a:lnTo>
                  <a:lnTo>
                    <a:pt x="1852675" y="1144524"/>
                  </a:lnTo>
                  <a:lnTo>
                    <a:pt x="1807844" y="1153540"/>
                  </a:lnTo>
                  <a:lnTo>
                    <a:pt x="115315" y="1153540"/>
                  </a:lnTo>
                  <a:lnTo>
                    <a:pt x="70484" y="1144524"/>
                  </a:lnTo>
                  <a:lnTo>
                    <a:pt x="33781" y="1119759"/>
                  </a:lnTo>
                  <a:lnTo>
                    <a:pt x="9016" y="1083056"/>
                  </a:lnTo>
                  <a:lnTo>
                    <a:pt x="0" y="1038225"/>
                  </a:lnTo>
                  <a:lnTo>
                    <a:pt x="0" y="115315"/>
                  </a:lnTo>
                  <a:close/>
                </a:path>
              </a:pathLst>
            </a:custGeom>
            <a:grpFill/>
            <a:ln w="15240">
              <a:solidFill>
                <a:srgbClr val="FFFFFF"/>
              </a:solidFill>
            </a:ln>
          </p:spPr>
          <p:txBody>
            <a:bodyPr wrap="square" lIns="0" tIns="0" rIns="0" bIns="0" rtlCol="0"/>
            <a:lstStyle/>
            <a:p>
              <a:endParaRPr/>
            </a:p>
          </p:txBody>
        </p:sp>
      </p:grpSp>
      <p:sp>
        <p:nvSpPr>
          <p:cNvPr id="91" name="object 42">
            <a:extLst>
              <a:ext uri="{FF2B5EF4-FFF2-40B4-BE49-F238E27FC236}">
                <a16:creationId xmlns:a16="http://schemas.microsoft.com/office/drawing/2014/main" id="{F37F4F7E-BD34-CCFC-647D-26D081357518}"/>
              </a:ext>
            </a:extLst>
          </p:cNvPr>
          <p:cNvSpPr txBox="1"/>
          <p:nvPr/>
        </p:nvSpPr>
        <p:spPr>
          <a:xfrm>
            <a:off x="6613906" y="2219960"/>
            <a:ext cx="1455420"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20" dirty="0">
                <a:solidFill>
                  <a:srgbClr val="FFFFFF"/>
                </a:solidFill>
                <a:latin typeface="Carlito"/>
                <a:cs typeface="Carlito"/>
              </a:rPr>
              <a:t>Score </a:t>
            </a:r>
            <a:r>
              <a:rPr sz="1700" dirty="0">
                <a:solidFill>
                  <a:srgbClr val="FFFFFF"/>
                </a:solidFill>
                <a:latin typeface="Carlito"/>
                <a:cs typeface="Carlito"/>
              </a:rPr>
              <a:t>models</a:t>
            </a:r>
            <a:r>
              <a:rPr sz="1700" spc="-185" dirty="0">
                <a:solidFill>
                  <a:srgbClr val="FFFFFF"/>
                </a:solidFill>
                <a:latin typeface="Carlito"/>
                <a:cs typeface="Carlito"/>
              </a:rPr>
              <a:t> </a:t>
            </a:r>
            <a:r>
              <a:rPr sz="1700" dirty="0">
                <a:solidFill>
                  <a:srgbClr val="FFFFFF"/>
                </a:solidFill>
                <a:latin typeface="Carlito"/>
                <a:cs typeface="Carlito"/>
              </a:rPr>
              <a:t>on</a:t>
            </a:r>
            <a:endParaRPr sz="1700">
              <a:latin typeface="Carlito"/>
              <a:cs typeface="Carlito"/>
            </a:endParaRPr>
          </a:p>
        </p:txBody>
      </p:sp>
      <p:sp>
        <p:nvSpPr>
          <p:cNvPr id="92" name="object 43">
            <a:extLst>
              <a:ext uri="{FF2B5EF4-FFF2-40B4-BE49-F238E27FC236}">
                <a16:creationId xmlns:a16="http://schemas.microsoft.com/office/drawing/2014/main" id="{8705350C-ED03-68EF-C86C-39955A80B493}"/>
              </a:ext>
            </a:extLst>
          </p:cNvPr>
          <p:cNvSpPr txBox="1"/>
          <p:nvPr/>
        </p:nvSpPr>
        <p:spPr>
          <a:xfrm>
            <a:off x="6805930" y="2456180"/>
            <a:ext cx="1071880"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dirty="0">
                <a:solidFill>
                  <a:srgbClr val="FFFFFF"/>
                </a:solidFill>
                <a:latin typeface="Carlito"/>
                <a:cs typeface="Carlito"/>
              </a:rPr>
              <a:t>split </a:t>
            </a:r>
            <a:r>
              <a:rPr sz="1700" spc="-20" dirty="0">
                <a:solidFill>
                  <a:srgbClr val="FFFFFF"/>
                </a:solidFill>
                <a:latin typeface="Carlito"/>
                <a:cs typeface="Carlito"/>
              </a:rPr>
              <a:t>test</a:t>
            </a:r>
            <a:r>
              <a:rPr sz="1700" spc="-190" dirty="0">
                <a:solidFill>
                  <a:srgbClr val="FFFFFF"/>
                </a:solidFill>
                <a:latin typeface="Carlito"/>
                <a:cs typeface="Carlito"/>
              </a:rPr>
              <a:t> </a:t>
            </a:r>
            <a:r>
              <a:rPr sz="1700" spc="-5" dirty="0">
                <a:solidFill>
                  <a:srgbClr val="FFFFFF"/>
                </a:solidFill>
                <a:latin typeface="Carlito"/>
                <a:cs typeface="Carlito"/>
              </a:rPr>
              <a:t>set</a:t>
            </a:r>
            <a:endParaRPr sz="1700">
              <a:latin typeface="Carlito"/>
              <a:cs typeface="Carlito"/>
            </a:endParaRPr>
          </a:p>
        </p:txBody>
      </p:sp>
      <p:grpSp>
        <p:nvGrpSpPr>
          <p:cNvPr id="93" name="object 44">
            <a:extLst>
              <a:ext uri="{FF2B5EF4-FFF2-40B4-BE49-F238E27FC236}">
                <a16:creationId xmlns:a16="http://schemas.microsoft.com/office/drawing/2014/main" id="{07A1F9DD-B8CF-A636-1138-FBA6CE5D9DB9}"/>
              </a:ext>
            </a:extLst>
          </p:cNvPr>
          <p:cNvGrpSpPr/>
          <p:nvPr/>
        </p:nvGrpSpPr>
        <p:grpSpPr>
          <a:xfrm>
            <a:off x="8938259" y="1933955"/>
            <a:ext cx="1938655" cy="1728470"/>
            <a:chOff x="8938259" y="1933955"/>
            <a:chExt cx="1938655" cy="1728470"/>
          </a:xfrm>
          <a:solidFill>
            <a:schemeClr val="accent1"/>
          </a:solidFill>
        </p:grpSpPr>
        <p:sp>
          <p:nvSpPr>
            <p:cNvPr id="94" name="object 45">
              <a:extLst>
                <a:ext uri="{FF2B5EF4-FFF2-40B4-BE49-F238E27FC236}">
                  <a16:creationId xmlns:a16="http://schemas.microsoft.com/office/drawing/2014/main" id="{EFEA1A4F-6625-D359-2C7D-50EF3C966336}"/>
                </a:ext>
              </a:extLst>
            </p:cNvPr>
            <p:cNvSpPr/>
            <p:nvPr/>
          </p:nvSpPr>
          <p:spPr>
            <a:xfrm>
              <a:off x="9249155" y="2229611"/>
              <a:ext cx="173990" cy="1432560"/>
            </a:xfrm>
            <a:custGeom>
              <a:avLst/>
              <a:gdLst/>
              <a:ahLst/>
              <a:cxnLst/>
              <a:rect l="l" t="t" r="r" b="b"/>
              <a:pathLst>
                <a:path w="173990" h="1432560">
                  <a:moveTo>
                    <a:pt x="173481" y="0"/>
                  </a:moveTo>
                  <a:lnTo>
                    <a:pt x="0" y="0"/>
                  </a:lnTo>
                  <a:lnTo>
                    <a:pt x="0" y="1432560"/>
                  </a:lnTo>
                  <a:lnTo>
                    <a:pt x="173481" y="1432560"/>
                  </a:lnTo>
                  <a:lnTo>
                    <a:pt x="173481" y="0"/>
                  </a:lnTo>
                  <a:close/>
                </a:path>
              </a:pathLst>
            </a:custGeom>
            <a:grpFill/>
          </p:spPr>
          <p:txBody>
            <a:bodyPr wrap="square" lIns="0" tIns="0" rIns="0" bIns="0" rtlCol="0"/>
            <a:lstStyle/>
            <a:p>
              <a:endParaRPr/>
            </a:p>
          </p:txBody>
        </p:sp>
        <p:sp>
          <p:nvSpPr>
            <p:cNvPr id="95" name="object 46">
              <a:extLst>
                <a:ext uri="{FF2B5EF4-FFF2-40B4-BE49-F238E27FC236}">
                  <a16:creationId xmlns:a16="http://schemas.microsoft.com/office/drawing/2014/main" id="{591C299C-5118-5E33-DCE1-FF9BF070001C}"/>
                </a:ext>
              </a:extLst>
            </p:cNvPr>
            <p:cNvSpPr/>
            <p:nvPr/>
          </p:nvSpPr>
          <p:spPr>
            <a:xfrm>
              <a:off x="8945879" y="1941575"/>
              <a:ext cx="1923414" cy="1153795"/>
            </a:xfrm>
            <a:custGeom>
              <a:avLst/>
              <a:gdLst/>
              <a:ahLst/>
              <a:cxnLst/>
              <a:rect l="l" t="t" r="r" b="b"/>
              <a:pathLst>
                <a:path w="1923415" h="1153795">
                  <a:moveTo>
                    <a:pt x="1807845" y="0"/>
                  </a:moveTo>
                  <a:lnTo>
                    <a:pt x="115316" y="0"/>
                  </a:lnTo>
                  <a:lnTo>
                    <a:pt x="70485" y="9016"/>
                  </a:lnTo>
                  <a:lnTo>
                    <a:pt x="33781" y="33782"/>
                  </a:lnTo>
                  <a:lnTo>
                    <a:pt x="9017" y="70485"/>
                  </a:lnTo>
                  <a:lnTo>
                    <a:pt x="0" y="115315"/>
                  </a:lnTo>
                  <a:lnTo>
                    <a:pt x="0" y="1038225"/>
                  </a:lnTo>
                  <a:lnTo>
                    <a:pt x="9017" y="1083056"/>
                  </a:lnTo>
                  <a:lnTo>
                    <a:pt x="33781" y="1119759"/>
                  </a:lnTo>
                  <a:lnTo>
                    <a:pt x="70485" y="1144524"/>
                  </a:lnTo>
                  <a:lnTo>
                    <a:pt x="115316" y="1153540"/>
                  </a:lnTo>
                  <a:lnTo>
                    <a:pt x="1807845" y="1153540"/>
                  </a:lnTo>
                  <a:lnTo>
                    <a:pt x="1852676" y="1144524"/>
                  </a:lnTo>
                  <a:lnTo>
                    <a:pt x="1889378" y="1119759"/>
                  </a:lnTo>
                  <a:lnTo>
                    <a:pt x="1914144" y="1083056"/>
                  </a:lnTo>
                  <a:lnTo>
                    <a:pt x="1923161" y="1038225"/>
                  </a:lnTo>
                  <a:lnTo>
                    <a:pt x="1923161" y="115315"/>
                  </a:lnTo>
                  <a:lnTo>
                    <a:pt x="1914144" y="70485"/>
                  </a:lnTo>
                  <a:lnTo>
                    <a:pt x="1889378" y="33782"/>
                  </a:lnTo>
                  <a:lnTo>
                    <a:pt x="1852676" y="9016"/>
                  </a:lnTo>
                  <a:lnTo>
                    <a:pt x="1807845" y="0"/>
                  </a:lnTo>
                  <a:close/>
                </a:path>
              </a:pathLst>
            </a:custGeom>
            <a:grpFill/>
          </p:spPr>
          <p:txBody>
            <a:bodyPr wrap="square" lIns="0" tIns="0" rIns="0" bIns="0" rtlCol="0"/>
            <a:lstStyle/>
            <a:p>
              <a:endParaRPr/>
            </a:p>
          </p:txBody>
        </p:sp>
        <p:sp>
          <p:nvSpPr>
            <p:cNvPr id="96" name="object 47">
              <a:extLst>
                <a:ext uri="{FF2B5EF4-FFF2-40B4-BE49-F238E27FC236}">
                  <a16:creationId xmlns:a16="http://schemas.microsoft.com/office/drawing/2014/main" id="{D3871CE6-4CD8-6FEC-66D0-6BD0892F5478}"/>
                </a:ext>
              </a:extLst>
            </p:cNvPr>
            <p:cNvSpPr/>
            <p:nvPr/>
          </p:nvSpPr>
          <p:spPr>
            <a:xfrm>
              <a:off x="8945879" y="1941575"/>
              <a:ext cx="1923414" cy="1153795"/>
            </a:xfrm>
            <a:custGeom>
              <a:avLst/>
              <a:gdLst/>
              <a:ahLst/>
              <a:cxnLst/>
              <a:rect l="l" t="t" r="r" b="b"/>
              <a:pathLst>
                <a:path w="1923415" h="1153795">
                  <a:moveTo>
                    <a:pt x="0" y="115315"/>
                  </a:moveTo>
                  <a:lnTo>
                    <a:pt x="9017" y="70485"/>
                  </a:lnTo>
                  <a:lnTo>
                    <a:pt x="33781" y="33782"/>
                  </a:lnTo>
                  <a:lnTo>
                    <a:pt x="70485" y="9016"/>
                  </a:lnTo>
                  <a:lnTo>
                    <a:pt x="115316" y="0"/>
                  </a:lnTo>
                  <a:lnTo>
                    <a:pt x="1807845" y="0"/>
                  </a:lnTo>
                  <a:lnTo>
                    <a:pt x="1852676" y="9016"/>
                  </a:lnTo>
                  <a:lnTo>
                    <a:pt x="1889378" y="33782"/>
                  </a:lnTo>
                  <a:lnTo>
                    <a:pt x="1914144" y="70485"/>
                  </a:lnTo>
                  <a:lnTo>
                    <a:pt x="1923161" y="115315"/>
                  </a:lnTo>
                  <a:lnTo>
                    <a:pt x="1923161" y="1038225"/>
                  </a:lnTo>
                  <a:lnTo>
                    <a:pt x="1914144" y="1083056"/>
                  </a:lnTo>
                  <a:lnTo>
                    <a:pt x="1889378" y="1119759"/>
                  </a:lnTo>
                  <a:lnTo>
                    <a:pt x="1852676" y="1144524"/>
                  </a:lnTo>
                  <a:lnTo>
                    <a:pt x="1807845" y="1153540"/>
                  </a:lnTo>
                  <a:lnTo>
                    <a:pt x="115316" y="1153540"/>
                  </a:lnTo>
                  <a:lnTo>
                    <a:pt x="70485" y="1144524"/>
                  </a:lnTo>
                  <a:lnTo>
                    <a:pt x="33781" y="1119759"/>
                  </a:lnTo>
                  <a:lnTo>
                    <a:pt x="9017" y="1083056"/>
                  </a:lnTo>
                  <a:lnTo>
                    <a:pt x="0" y="1038225"/>
                  </a:lnTo>
                  <a:lnTo>
                    <a:pt x="0" y="115315"/>
                  </a:lnTo>
                  <a:close/>
                </a:path>
              </a:pathLst>
            </a:custGeom>
            <a:grpFill/>
            <a:ln w="15240">
              <a:solidFill>
                <a:srgbClr val="FFFFFF"/>
              </a:solidFill>
            </a:ln>
          </p:spPr>
          <p:txBody>
            <a:bodyPr wrap="square" lIns="0" tIns="0" rIns="0" bIns="0" rtlCol="0"/>
            <a:lstStyle/>
            <a:p>
              <a:endParaRPr/>
            </a:p>
          </p:txBody>
        </p:sp>
      </p:grpSp>
      <p:sp>
        <p:nvSpPr>
          <p:cNvPr id="97" name="object 48">
            <a:extLst>
              <a:ext uri="{FF2B5EF4-FFF2-40B4-BE49-F238E27FC236}">
                <a16:creationId xmlns:a16="http://schemas.microsoft.com/office/drawing/2014/main" id="{8FFB3A50-C400-8A76-9614-7B82A244AC70}"/>
              </a:ext>
            </a:extLst>
          </p:cNvPr>
          <p:cNvSpPr txBox="1"/>
          <p:nvPr/>
        </p:nvSpPr>
        <p:spPr>
          <a:xfrm>
            <a:off x="9140697" y="2219960"/>
            <a:ext cx="1519555"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5" dirty="0">
                <a:solidFill>
                  <a:srgbClr val="FFFFFF"/>
                </a:solidFill>
                <a:latin typeface="Carlito"/>
                <a:cs typeface="Carlito"/>
              </a:rPr>
              <a:t>Confusion</a:t>
            </a:r>
            <a:r>
              <a:rPr sz="1700" spc="-170" dirty="0">
                <a:solidFill>
                  <a:srgbClr val="FFFFFF"/>
                </a:solidFill>
                <a:latin typeface="Carlito"/>
                <a:cs typeface="Carlito"/>
              </a:rPr>
              <a:t> </a:t>
            </a:r>
            <a:r>
              <a:rPr sz="1700" spc="-5" dirty="0">
                <a:solidFill>
                  <a:srgbClr val="FFFFFF"/>
                </a:solidFill>
                <a:latin typeface="Carlito"/>
                <a:cs typeface="Carlito"/>
              </a:rPr>
              <a:t>Matrix</a:t>
            </a:r>
            <a:endParaRPr sz="1700">
              <a:latin typeface="Carlito"/>
              <a:cs typeface="Carlito"/>
            </a:endParaRPr>
          </a:p>
        </p:txBody>
      </p:sp>
      <p:sp>
        <p:nvSpPr>
          <p:cNvPr id="98" name="object 49">
            <a:extLst>
              <a:ext uri="{FF2B5EF4-FFF2-40B4-BE49-F238E27FC236}">
                <a16:creationId xmlns:a16="http://schemas.microsoft.com/office/drawing/2014/main" id="{01E50C95-D2C0-BEFE-979B-260010095905}"/>
              </a:ext>
            </a:extLst>
          </p:cNvPr>
          <p:cNvSpPr txBox="1"/>
          <p:nvPr/>
        </p:nvSpPr>
        <p:spPr>
          <a:xfrm>
            <a:off x="9299193" y="2456180"/>
            <a:ext cx="1202690"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25" dirty="0">
                <a:solidFill>
                  <a:srgbClr val="FFFFFF"/>
                </a:solidFill>
                <a:latin typeface="Carlito"/>
                <a:cs typeface="Carlito"/>
              </a:rPr>
              <a:t>for </a:t>
            </a:r>
            <a:r>
              <a:rPr sz="1700" dirty="0">
                <a:solidFill>
                  <a:srgbClr val="FFFFFF"/>
                </a:solidFill>
                <a:latin typeface="Carlito"/>
                <a:cs typeface="Carlito"/>
              </a:rPr>
              <a:t>all</a:t>
            </a:r>
            <a:r>
              <a:rPr sz="1700" spc="-165" dirty="0">
                <a:solidFill>
                  <a:srgbClr val="FFFFFF"/>
                </a:solidFill>
                <a:latin typeface="Carlito"/>
                <a:cs typeface="Carlito"/>
              </a:rPr>
              <a:t> </a:t>
            </a:r>
            <a:r>
              <a:rPr sz="1700" dirty="0">
                <a:solidFill>
                  <a:srgbClr val="FFFFFF"/>
                </a:solidFill>
                <a:latin typeface="Carlito"/>
                <a:cs typeface="Carlito"/>
              </a:rPr>
              <a:t>models</a:t>
            </a:r>
            <a:endParaRPr sz="1700">
              <a:latin typeface="Carlito"/>
              <a:cs typeface="Carlito"/>
            </a:endParaRPr>
          </a:p>
        </p:txBody>
      </p:sp>
      <p:grpSp>
        <p:nvGrpSpPr>
          <p:cNvPr id="99" name="object 50">
            <a:extLst>
              <a:ext uri="{FF2B5EF4-FFF2-40B4-BE49-F238E27FC236}">
                <a16:creationId xmlns:a16="http://schemas.microsoft.com/office/drawing/2014/main" id="{9F88DD7C-4E7D-AB6D-7FAD-81C27695D52D}"/>
              </a:ext>
            </a:extLst>
          </p:cNvPr>
          <p:cNvGrpSpPr/>
          <p:nvPr/>
        </p:nvGrpSpPr>
        <p:grpSpPr>
          <a:xfrm>
            <a:off x="8938259" y="3375659"/>
            <a:ext cx="1938655" cy="1170305"/>
            <a:chOff x="8938259" y="3375659"/>
            <a:chExt cx="1938655" cy="1170305"/>
          </a:xfrm>
          <a:solidFill>
            <a:schemeClr val="accent1"/>
          </a:solidFill>
        </p:grpSpPr>
        <p:sp>
          <p:nvSpPr>
            <p:cNvPr id="100" name="object 51">
              <a:extLst>
                <a:ext uri="{FF2B5EF4-FFF2-40B4-BE49-F238E27FC236}">
                  <a16:creationId xmlns:a16="http://schemas.microsoft.com/office/drawing/2014/main" id="{8A16265B-21AE-892B-3C99-578B82EEFAC9}"/>
                </a:ext>
              </a:extLst>
            </p:cNvPr>
            <p:cNvSpPr/>
            <p:nvPr/>
          </p:nvSpPr>
          <p:spPr>
            <a:xfrm>
              <a:off x="8945879" y="3383279"/>
              <a:ext cx="1923414" cy="1155065"/>
            </a:xfrm>
            <a:custGeom>
              <a:avLst/>
              <a:gdLst/>
              <a:ahLst/>
              <a:cxnLst/>
              <a:rect l="l" t="t" r="r" b="b"/>
              <a:pathLst>
                <a:path w="1923415" h="1155064">
                  <a:moveTo>
                    <a:pt x="1807591" y="0"/>
                  </a:moveTo>
                  <a:lnTo>
                    <a:pt x="115570" y="0"/>
                  </a:lnTo>
                  <a:lnTo>
                    <a:pt x="70612" y="9017"/>
                  </a:lnTo>
                  <a:lnTo>
                    <a:pt x="33781" y="33782"/>
                  </a:lnTo>
                  <a:lnTo>
                    <a:pt x="9017" y="70485"/>
                  </a:lnTo>
                  <a:lnTo>
                    <a:pt x="0" y="115570"/>
                  </a:lnTo>
                  <a:lnTo>
                    <a:pt x="0" y="1039114"/>
                  </a:lnTo>
                  <a:lnTo>
                    <a:pt x="9017" y="1084199"/>
                  </a:lnTo>
                  <a:lnTo>
                    <a:pt x="33781" y="1120902"/>
                  </a:lnTo>
                  <a:lnTo>
                    <a:pt x="70612" y="1145667"/>
                  </a:lnTo>
                  <a:lnTo>
                    <a:pt x="115570" y="1154684"/>
                  </a:lnTo>
                  <a:lnTo>
                    <a:pt x="1807591" y="1154684"/>
                  </a:lnTo>
                  <a:lnTo>
                    <a:pt x="1852549" y="1145667"/>
                  </a:lnTo>
                  <a:lnTo>
                    <a:pt x="1889378" y="1120902"/>
                  </a:lnTo>
                  <a:lnTo>
                    <a:pt x="1914144" y="1084199"/>
                  </a:lnTo>
                  <a:lnTo>
                    <a:pt x="1923161" y="1039114"/>
                  </a:lnTo>
                  <a:lnTo>
                    <a:pt x="1923161" y="115570"/>
                  </a:lnTo>
                  <a:lnTo>
                    <a:pt x="1914144" y="70485"/>
                  </a:lnTo>
                  <a:lnTo>
                    <a:pt x="1889378" y="33782"/>
                  </a:lnTo>
                  <a:lnTo>
                    <a:pt x="1852549" y="9017"/>
                  </a:lnTo>
                  <a:lnTo>
                    <a:pt x="1807591" y="0"/>
                  </a:lnTo>
                  <a:close/>
                </a:path>
              </a:pathLst>
            </a:custGeom>
            <a:grpFill/>
          </p:spPr>
          <p:txBody>
            <a:bodyPr wrap="square" lIns="0" tIns="0" rIns="0" bIns="0" rtlCol="0"/>
            <a:lstStyle/>
            <a:p>
              <a:endParaRPr/>
            </a:p>
          </p:txBody>
        </p:sp>
        <p:sp>
          <p:nvSpPr>
            <p:cNvPr id="101" name="object 52">
              <a:extLst>
                <a:ext uri="{FF2B5EF4-FFF2-40B4-BE49-F238E27FC236}">
                  <a16:creationId xmlns:a16="http://schemas.microsoft.com/office/drawing/2014/main" id="{BA32DA7C-E084-1FC2-AEFD-E38EDF5B5830}"/>
                </a:ext>
              </a:extLst>
            </p:cNvPr>
            <p:cNvSpPr/>
            <p:nvPr/>
          </p:nvSpPr>
          <p:spPr>
            <a:xfrm>
              <a:off x="8945879" y="3383279"/>
              <a:ext cx="1923414" cy="1155065"/>
            </a:xfrm>
            <a:custGeom>
              <a:avLst/>
              <a:gdLst/>
              <a:ahLst/>
              <a:cxnLst/>
              <a:rect l="l" t="t" r="r" b="b"/>
              <a:pathLst>
                <a:path w="1923415" h="1155064">
                  <a:moveTo>
                    <a:pt x="0" y="115570"/>
                  </a:moveTo>
                  <a:lnTo>
                    <a:pt x="9017" y="70485"/>
                  </a:lnTo>
                  <a:lnTo>
                    <a:pt x="33781" y="33782"/>
                  </a:lnTo>
                  <a:lnTo>
                    <a:pt x="70612" y="9017"/>
                  </a:lnTo>
                  <a:lnTo>
                    <a:pt x="115570" y="0"/>
                  </a:lnTo>
                  <a:lnTo>
                    <a:pt x="1807591" y="0"/>
                  </a:lnTo>
                  <a:lnTo>
                    <a:pt x="1852549" y="9017"/>
                  </a:lnTo>
                  <a:lnTo>
                    <a:pt x="1889378" y="33782"/>
                  </a:lnTo>
                  <a:lnTo>
                    <a:pt x="1914144" y="70485"/>
                  </a:lnTo>
                  <a:lnTo>
                    <a:pt x="1923161" y="115570"/>
                  </a:lnTo>
                  <a:lnTo>
                    <a:pt x="1923161" y="1039114"/>
                  </a:lnTo>
                  <a:lnTo>
                    <a:pt x="1914144" y="1084199"/>
                  </a:lnTo>
                  <a:lnTo>
                    <a:pt x="1889378" y="1120902"/>
                  </a:lnTo>
                  <a:lnTo>
                    <a:pt x="1852549" y="1145667"/>
                  </a:lnTo>
                  <a:lnTo>
                    <a:pt x="1807591" y="1154684"/>
                  </a:lnTo>
                  <a:lnTo>
                    <a:pt x="115570" y="1154684"/>
                  </a:lnTo>
                  <a:lnTo>
                    <a:pt x="70612" y="1145667"/>
                  </a:lnTo>
                  <a:lnTo>
                    <a:pt x="33781" y="1120902"/>
                  </a:lnTo>
                  <a:lnTo>
                    <a:pt x="9017" y="1084199"/>
                  </a:lnTo>
                  <a:lnTo>
                    <a:pt x="0" y="1039114"/>
                  </a:lnTo>
                  <a:lnTo>
                    <a:pt x="0" y="115570"/>
                  </a:lnTo>
                  <a:close/>
                </a:path>
              </a:pathLst>
            </a:custGeom>
            <a:grpFill/>
            <a:ln w="15239">
              <a:solidFill>
                <a:srgbClr val="FFFFFF"/>
              </a:solidFill>
            </a:ln>
          </p:spPr>
          <p:txBody>
            <a:bodyPr wrap="square" lIns="0" tIns="0" rIns="0" bIns="0" rtlCol="0"/>
            <a:lstStyle/>
            <a:p>
              <a:endParaRPr/>
            </a:p>
          </p:txBody>
        </p:sp>
      </p:grpSp>
      <p:sp>
        <p:nvSpPr>
          <p:cNvPr id="102" name="object 53">
            <a:extLst>
              <a:ext uri="{FF2B5EF4-FFF2-40B4-BE49-F238E27FC236}">
                <a16:creationId xmlns:a16="http://schemas.microsoft.com/office/drawing/2014/main" id="{6DDD1FF7-EA9E-D3A3-0AAF-FCFAFDABBA07}"/>
              </a:ext>
            </a:extLst>
          </p:cNvPr>
          <p:cNvSpPr txBox="1"/>
          <p:nvPr/>
        </p:nvSpPr>
        <p:spPr>
          <a:xfrm>
            <a:off x="9055354" y="3656457"/>
            <a:ext cx="1709420" cy="539750"/>
          </a:xfrm>
          <a:prstGeom prst="rect">
            <a:avLst/>
          </a:prstGeom>
          <a:solidFill>
            <a:schemeClr val="accent1"/>
          </a:solidFill>
        </p:spPr>
        <p:txBody>
          <a:bodyPr vert="horz" wrap="square" lIns="0" tIns="25400" rIns="0" bIns="0" rtlCol="0">
            <a:spAutoFit/>
          </a:bodyPr>
          <a:lstStyle/>
          <a:p>
            <a:pPr marL="123825" marR="5080" indent="-111760">
              <a:lnSpc>
                <a:spcPts val="2000"/>
              </a:lnSpc>
              <a:spcBef>
                <a:spcPts val="200"/>
              </a:spcBef>
            </a:pPr>
            <a:r>
              <a:rPr sz="1700" dirty="0">
                <a:solidFill>
                  <a:srgbClr val="FFFFFF"/>
                </a:solidFill>
                <a:latin typeface="Carlito"/>
                <a:cs typeface="Carlito"/>
              </a:rPr>
              <a:t>Barplot </a:t>
            </a:r>
            <a:r>
              <a:rPr sz="1700" spc="-5" dirty="0">
                <a:solidFill>
                  <a:srgbClr val="FFFFFF"/>
                </a:solidFill>
                <a:latin typeface="Carlito"/>
                <a:cs typeface="Carlito"/>
              </a:rPr>
              <a:t>to</a:t>
            </a:r>
            <a:r>
              <a:rPr sz="1700" spc="-155" dirty="0">
                <a:solidFill>
                  <a:srgbClr val="FFFFFF"/>
                </a:solidFill>
                <a:latin typeface="Carlito"/>
                <a:cs typeface="Carlito"/>
              </a:rPr>
              <a:t> </a:t>
            </a:r>
            <a:r>
              <a:rPr sz="1700" spc="-20" dirty="0">
                <a:solidFill>
                  <a:srgbClr val="FFFFFF"/>
                </a:solidFill>
                <a:latin typeface="Carlito"/>
                <a:cs typeface="Carlito"/>
              </a:rPr>
              <a:t>compare  </a:t>
            </a:r>
            <a:r>
              <a:rPr sz="1700" spc="-10" dirty="0">
                <a:solidFill>
                  <a:srgbClr val="FFFFFF"/>
                </a:solidFill>
                <a:latin typeface="Carlito"/>
                <a:cs typeface="Carlito"/>
              </a:rPr>
              <a:t>scores </a:t>
            </a:r>
            <a:r>
              <a:rPr sz="1700" dirty="0">
                <a:solidFill>
                  <a:srgbClr val="FFFFFF"/>
                </a:solidFill>
                <a:latin typeface="Carlito"/>
                <a:cs typeface="Carlito"/>
              </a:rPr>
              <a:t>of</a:t>
            </a:r>
            <a:r>
              <a:rPr sz="1700" spc="-150" dirty="0">
                <a:solidFill>
                  <a:srgbClr val="FFFFFF"/>
                </a:solidFill>
                <a:latin typeface="Carlito"/>
                <a:cs typeface="Carlito"/>
              </a:rPr>
              <a:t> </a:t>
            </a:r>
            <a:r>
              <a:rPr sz="1700" dirty="0">
                <a:solidFill>
                  <a:srgbClr val="FFFFFF"/>
                </a:solidFill>
                <a:latin typeface="Carlito"/>
                <a:cs typeface="Carlito"/>
              </a:rPr>
              <a:t>models</a:t>
            </a:r>
            <a:endParaRPr sz="1700">
              <a:latin typeface="Carlito"/>
              <a:cs typeface="Carlito"/>
            </a:endParaRP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a:extLst>
              <a:ext uri="{FF2B5EF4-FFF2-40B4-BE49-F238E27FC236}">
                <a16:creationId xmlns:a16="http://schemas.microsoft.com/office/drawing/2014/main" id="{6A49E2DF-D6F2-1C68-6F4D-5F1DE886556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0693" y="1458931"/>
            <a:ext cx="7328466" cy="4407613"/>
          </a:xfrm>
          <a:prstGeom prst="rect">
            <a:avLst/>
          </a:prstGeom>
        </p:spPr>
      </p:pic>
      <p:sp>
        <p:nvSpPr>
          <p:cNvPr id="3" name="TextBox 2">
            <a:extLst>
              <a:ext uri="{FF2B5EF4-FFF2-40B4-BE49-F238E27FC236}">
                <a16:creationId xmlns:a16="http://schemas.microsoft.com/office/drawing/2014/main" id="{EA6AE0A6-6A42-E073-EE2C-170D598A233F}"/>
              </a:ext>
            </a:extLst>
          </p:cNvPr>
          <p:cNvSpPr txBox="1"/>
          <p:nvPr/>
        </p:nvSpPr>
        <p:spPr>
          <a:xfrm>
            <a:off x="8075488" y="1458931"/>
            <a:ext cx="3524036" cy="2308324"/>
          </a:xfrm>
          <a:prstGeom prst="rect">
            <a:avLst/>
          </a:prstGeom>
          <a:noFill/>
        </p:spPr>
        <p:txBody>
          <a:bodyPr wrap="square" rtlCol="0">
            <a:spAutoFit/>
          </a:bodyPr>
          <a:lstStyle/>
          <a:p>
            <a:r>
              <a:rPr lang="en-US" sz="1800" spc="-5" dirty="0">
                <a:latin typeface="Carlito"/>
                <a:cs typeface="Carlito"/>
              </a:rPr>
              <a:t>This is </a:t>
            </a:r>
            <a:r>
              <a:rPr lang="en-US" sz="1800" dirty="0">
                <a:latin typeface="Carlito"/>
                <a:cs typeface="Carlito"/>
              </a:rPr>
              <a:t>a </a:t>
            </a:r>
            <a:r>
              <a:rPr lang="en-US" sz="1800" spc="-20" dirty="0">
                <a:latin typeface="Carlito"/>
                <a:cs typeface="Carlito"/>
              </a:rPr>
              <a:t>preview </a:t>
            </a:r>
            <a:r>
              <a:rPr lang="en-US" sz="1800" spc="-5" dirty="0">
                <a:latin typeface="Carlito"/>
                <a:cs typeface="Carlito"/>
              </a:rPr>
              <a:t>of </a:t>
            </a:r>
            <a:r>
              <a:rPr lang="en-US" sz="1800" dirty="0">
                <a:latin typeface="Carlito"/>
                <a:cs typeface="Carlito"/>
              </a:rPr>
              <a:t>the </a:t>
            </a:r>
            <a:r>
              <a:rPr lang="en-US" sz="1800" spc="-15" dirty="0" err="1">
                <a:latin typeface="Carlito"/>
                <a:cs typeface="Carlito"/>
              </a:rPr>
              <a:t>Plotly</a:t>
            </a:r>
            <a:r>
              <a:rPr lang="en-US" sz="1800" spc="-15" dirty="0">
                <a:latin typeface="Carlito"/>
                <a:cs typeface="Carlito"/>
              </a:rPr>
              <a:t> dashboard. </a:t>
            </a:r>
            <a:r>
              <a:rPr lang="en-US" sz="1800" spc="-5" dirty="0">
                <a:latin typeface="Carlito"/>
                <a:cs typeface="Carlito"/>
              </a:rPr>
              <a:t>The </a:t>
            </a:r>
            <a:r>
              <a:rPr lang="en-US" sz="1800" spc="-20" dirty="0">
                <a:latin typeface="Carlito"/>
                <a:cs typeface="Carlito"/>
              </a:rPr>
              <a:t>following </a:t>
            </a:r>
            <a:r>
              <a:rPr lang="en-US" sz="1800" spc="-5" dirty="0">
                <a:latin typeface="Carlito"/>
                <a:cs typeface="Carlito"/>
              </a:rPr>
              <a:t>sides will show </a:t>
            </a:r>
            <a:r>
              <a:rPr lang="en-US" sz="1800" dirty="0">
                <a:latin typeface="Carlito"/>
                <a:cs typeface="Carlito"/>
              </a:rPr>
              <a:t>the </a:t>
            </a:r>
            <a:r>
              <a:rPr lang="en-US" sz="1800" spc="-15" dirty="0">
                <a:latin typeface="Carlito"/>
                <a:cs typeface="Carlito"/>
              </a:rPr>
              <a:t>results </a:t>
            </a:r>
            <a:r>
              <a:rPr lang="en-US" sz="1800" spc="-5" dirty="0">
                <a:latin typeface="Carlito"/>
                <a:cs typeface="Carlito"/>
              </a:rPr>
              <a:t>of </a:t>
            </a:r>
            <a:r>
              <a:rPr lang="en-US" sz="1800" spc="-20" dirty="0">
                <a:latin typeface="Carlito"/>
                <a:cs typeface="Carlito"/>
              </a:rPr>
              <a:t>EDA </a:t>
            </a:r>
            <a:r>
              <a:rPr lang="en-US" sz="1800" spc="-5" dirty="0">
                <a:latin typeface="Carlito"/>
                <a:cs typeface="Carlito"/>
              </a:rPr>
              <a:t>with  </a:t>
            </a:r>
            <a:r>
              <a:rPr lang="en-US" sz="1800" spc="-20" dirty="0">
                <a:latin typeface="Carlito"/>
                <a:cs typeface="Carlito"/>
              </a:rPr>
              <a:t>visualization, EDA </a:t>
            </a:r>
            <a:r>
              <a:rPr lang="en-US" sz="1800" spc="-5" dirty="0">
                <a:latin typeface="Carlito"/>
                <a:cs typeface="Carlito"/>
              </a:rPr>
              <a:t>with </a:t>
            </a:r>
            <a:r>
              <a:rPr lang="en-US" sz="1800" dirty="0">
                <a:latin typeface="Carlito"/>
                <a:cs typeface="Carlito"/>
              </a:rPr>
              <a:t>SQL, </a:t>
            </a:r>
            <a:r>
              <a:rPr lang="en-US" sz="1800" spc="-25" dirty="0">
                <a:latin typeface="Carlito"/>
                <a:cs typeface="Carlito"/>
              </a:rPr>
              <a:t>Interactive </a:t>
            </a:r>
            <a:r>
              <a:rPr lang="en-US" sz="1800" dirty="0">
                <a:latin typeface="Carlito"/>
                <a:cs typeface="Carlito"/>
              </a:rPr>
              <a:t>Map </a:t>
            </a:r>
            <a:r>
              <a:rPr lang="en-US" sz="1800" spc="-5" dirty="0">
                <a:latin typeface="Carlito"/>
                <a:cs typeface="Carlito"/>
              </a:rPr>
              <a:t>with </a:t>
            </a:r>
            <a:r>
              <a:rPr lang="en-US" sz="1800" spc="-20" dirty="0">
                <a:latin typeface="Carlito"/>
                <a:cs typeface="Carlito"/>
              </a:rPr>
              <a:t>Folium, </a:t>
            </a:r>
            <a:r>
              <a:rPr lang="en-US" sz="1800" dirty="0">
                <a:latin typeface="Carlito"/>
                <a:cs typeface="Carlito"/>
              </a:rPr>
              <a:t>and </a:t>
            </a:r>
            <a:r>
              <a:rPr lang="en-US" sz="1800" spc="-10" dirty="0">
                <a:latin typeface="Carlito"/>
                <a:cs typeface="Carlito"/>
              </a:rPr>
              <a:t>finally </a:t>
            </a:r>
            <a:r>
              <a:rPr lang="en-US" sz="1800" dirty="0">
                <a:latin typeface="Carlito"/>
                <a:cs typeface="Carlito"/>
              </a:rPr>
              <a:t>the </a:t>
            </a:r>
            <a:r>
              <a:rPr lang="en-US" sz="1800" spc="-15" dirty="0">
                <a:latin typeface="Carlito"/>
                <a:cs typeface="Carlito"/>
              </a:rPr>
              <a:t>results </a:t>
            </a:r>
            <a:r>
              <a:rPr lang="en-US" sz="1800" spc="-5" dirty="0">
                <a:latin typeface="Carlito"/>
                <a:cs typeface="Carlito"/>
              </a:rPr>
              <a:t>of our </a:t>
            </a:r>
            <a:r>
              <a:rPr lang="en-US" sz="1800" dirty="0">
                <a:latin typeface="Carlito"/>
                <a:cs typeface="Carlito"/>
              </a:rPr>
              <a:t>model </a:t>
            </a:r>
            <a:r>
              <a:rPr lang="en-US" sz="1800" spc="-5" dirty="0">
                <a:latin typeface="Carlito"/>
                <a:cs typeface="Carlito"/>
              </a:rPr>
              <a:t>with  </a:t>
            </a:r>
            <a:r>
              <a:rPr lang="en-US" sz="1800" dirty="0">
                <a:latin typeface="Carlito"/>
                <a:cs typeface="Carlito"/>
              </a:rPr>
              <a:t>about 83%</a:t>
            </a:r>
            <a:r>
              <a:rPr lang="en-US" sz="1800" spc="-5" dirty="0">
                <a:latin typeface="Carlito"/>
                <a:cs typeface="Carlito"/>
              </a:rPr>
              <a:t> </a:t>
            </a:r>
            <a:r>
              <a:rPr lang="en-US" sz="1800" spc="-45" dirty="0">
                <a:latin typeface="Carlito"/>
                <a:cs typeface="Carlito"/>
              </a:rPr>
              <a:t>accuracy.</a:t>
            </a:r>
            <a:endParaRPr lang="en-US" sz="1800" dirty="0">
              <a:latin typeface="Carlito"/>
              <a:cs typeface="Carlito"/>
            </a:endParaRPr>
          </a:p>
          <a:p>
            <a:endParaRPr lang="en-US" dirty="0"/>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2" name="object 7">
            <a:extLst>
              <a:ext uri="{FF2B5EF4-FFF2-40B4-BE49-F238E27FC236}">
                <a16:creationId xmlns:a16="http://schemas.microsoft.com/office/drawing/2014/main" id="{4E7051F3-71B0-1526-37FC-541D6CAF59CA}"/>
              </a:ext>
            </a:extLst>
          </p:cNvPr>
          <p:cNvSpPr/>
          <p:nvPr/>
        </p:nvSpPr>
        <p:spPr>
          <a:xfrm>
            <a:off x="39623" y="1632204"/>
            <a:ext cx="12100560" cy="2377440"/>
          </a:xfrm>
          <a:prstGeom prst="rect">
            <a:avLst/>
          </a:prstGeom>
          <a:blipFill>
            <a:blip r:embed="rId3" cstate="print"/>
            <a:stretch>
              <a:fillRect/>
            </a:stretch>
          </a:blipFill>
        </p:spPr>
        <p:txBody>
          <a:bodyPr wrap="square" lIns="0" tIns="0" rIns="0" bIns="0" rtlCol="0"/>
          <a:lstStyle/>
          <a:p>
            <a:endParaRPr/>
          </a:p>
        </p:txBody>
      </p:sp>
      <p:sp>
        <p:nvSpPr>
          <p:cNvPr id="6" name="object 8">
            <a:extLst>
              <a:ext uri="{FF2B5EF4-FFF2-40B4-BE49-F238E27FC236}">
                <a16:creationId xmlns:a16="http://schemas.microsoft.com/office/drawing/2014/main" id="{A8879A74-DD15-378F-EAC9-A41521ADF1AF}"/>
              </a:ext>
            </a:extLst>
          </p:cNvPr>
          <p:cNvSpPr txBox="1"/>
          <p:nvPr/>
        </p:nvSpPr>
        <p:spPr>
          <a:xfrm>
            <a:off x="679949" y="3875024"/>
            <a:ext cx="5862320" cy="269240"/>
          </a:xfrm>
          <a:prstGeom prst="rect">
            <a:avLst/>
          </a:prstGeom>
        </p:spPr>
        <p:txBody>
          <a:bodyPr vert="horz" wrap="square" lIns="0" tIns="12065" rIns="0" bIns="0" rtlCol="0">
            <a:spAutoFit/>
          </a:bodyPr>
          <a:lstStyle/>
          <a:p>
            <a:pPr marL="12700">
              <a:lnSpc>
                <a:spcPct val="100000"/>
              </a:lnSpc>
              <a:spcBef>
                <a:spcPts val="95"/>
              </a:spcBef>
            </a:pPr>
            <a:r>
              <a:rPr sz="1600" spc="-20" dirty="0">
                <a:latin typeface="Carlito"/>
                <a:cs typeface="Carlito"/>
              </a:rPr>
              <a:t>Green indicates successful </a:t>
            </a:r>
            <a:r>
              <a:rPr sz="1600" spc="-10" dirty="0">
                <a:latin typeface="Carlito"/>
                <a:cs typeface="Carlito"/>
              </a:rPr>
              <a:t>launch; </a:t>
            </a:r>
            <a:r>
              <a:rPr sz="1600" spc="-15" dirty="0">
                <a:latin typeface="Carlito"/>
                <a:cs typeface="Carlito"/>
              </a:rPr>
              <a:t>Purple </a:t>
            </a:r>
            <a:r>
              <a:rPr sz="1600" spc="-20" dirty="0">
                <a:latin typeface="Carlito"/>
                <a:cs typeface="Carlito"/>
              </a:rPr>
              <a:t>indicates unsuccessful</a:t>
            </a:r>
            <a:r>
              <a:rPr sz="1600" spc="180" dirty="0">
                <a:latin typeface="Carlito"/>
                <a:cs typeface="Carlito"/>
              </a:rPr>
              <a:t> </a:t>
            </a:r>
            <a:r>
              <a:rPr sz="1600" spc="-10" dirty="0">
                <a:latin typeface="Carlito"/>
                <a:cs typeface="Carlito"/>
              </a:rPr>
              <a:t>launch.</a:t>
            </a:r>
            <a:endParaRPr sz="1600" dirty="0">
              <a:latin typeface="Carlito"/>
              <a:cs typeface="Carlito"/>
            </a:endParaRPr>
          </a:p>
        </p:txBody>
      </p:sp>
      <p:sp>
        <p:nvSpPr>
          <p:cNvPr id="7" name="object 6">
            <a:extLst>
              <a:ext uri="{FF2B5EF4-FFF2-40B4-BE49-F238E27FC236}">
                <a16:creationId xmlns:a16="http://schemas.microsoft.com/office/drawing/2014/main" id="{6EDE5962-14EA-EBE2-58D4-941CE5383E2E}"/>
              </a:ext>
            </a:extLst>
          </p:cNvPr>
          <p:cNvSpPr txBox="1"/>
          <p:nvPr/>
        </p:nvSpPr>
        <p:spPr>
          <a:xfrm>
            <a:off x="679949" y="4410869"/>
            <a:ext cx="6850380" cy="911225"/>
          </a:xfrm>
          <a:prstGeom prst="rect">
            <a:avLst/>
          </a:prstGeom>
        </p:spPr>
        <p:txBody>
          <a:bodyPr vert="horz" wrap="square" lIns="0" tIns="13335" rIns="0" bIns="0" rtlCol="0">
            <a:spAutoFit/>
          </a:bodyPr>
          <a:lstStyle/>
          <a:p>
            <a:pPr marL="12700" marR="5080" algn="just">
              <a:lnSpc>
                <a:spcPct val="120900"/>
              </a:lnSpc>
              <a:spcBef>
                <a:spcPts val="105"/>
              </a:spcBef>
            </a:pPr>
            <a:r>
              <a:rPr sz="1600" spc="-20" dirty="0">
                <a:latin typeface="Carlito"/>
                <a:cs typeface="Carlito"/>
              </a:rPr>
              <a:t>Graphic </a:t>
            </a:r>
            <a:r>
              <a:rPr sz="1600" spc="-10" dirty="0">
                <a:latin typeface="Carlito"/>
                <a:cs typeface="Carlito"/>
              </a:rPr>
              <a:t>suggests </a:t>
            </a:r>
            <a:r>
              <a:rPr sz="1600" spc="-5" dirty="0">
                <a:latin typeface="Carlito"/>
                <a:cs typeface="Carlito"/>
              </a:rPr>
              <a:t>an </a:t>
            </a:r>
            <a:r>
              <a:rPr sz="1600" spc="-20" dirty="0">
                <a:latin typeface="Carlito"/>
                <a:cs typeface="Carlito"/>
              </a:rPr>
              <a:t>increase </a:t>
            </a:r>
            <a:r>
              <a:rPr sz="1600" dirty="0">
                <a:latin typeface="Carlito"/>
                <a:cs typeface="Carlito"/>
              </a:rPr>
              <a:t>in </a:t>
            </a:r>
            <a:r>
              <a:rPr sz="1600" spc="-15" dirty="0">
                <a:latin typeface="Carlito"/>
                <a:cs typeface="Carlito"/>
              </a:rPr>
              <a:t>success </a:t>
            </a:r>
            <a:r>
              <a:rPr sz="1600" spc="-40" dirty="0">
                <a:latin typeface="Carlito"/>
                <a:cs typeface="Carlito"/>
              </a:rPr>
              <a:t>rate </a:t>
            </a:r>
            <a:r>
              <a:rPr sz="1600" spc="-20" dirty="0">
                <a:latin typeface="Carlito"/>
                <a:cs typeface="Carlito"/>
              </a:rPr>
              <a:t>over </a:t>
            </a:r>
            <a:r>
              <a:rPr sz="1600" spc="-5" dirty="0">
                <a:latin typeface="Carlito"/>
                <a:cs typeface="Carlito"/>
              </a:rPr>
              <a:t>time </a:t>
            </a:r>
            <a:r>
              <a:rPr sz="1600" spc="-20" dirty="0">
                <a:latin typeface="Carlito"/>
                <a:cs typeface="Carlito"/>
              </a:rPr>
              <a:t>(indicated </a:t>
            </a:r>
            <a:r>
              <a:rPr sz="1600" dirty="0">
                <a:latin typeface="Carlito"/>
                <a:cs typeface="Carlito"/>
              </a:rPr>
              <a:t>in </a:t>
            </a:r>
            <a:r>
              <a:rPr sz="1600" spc="-10" dirty="0">
                <a:latin typeface="Carlito"/>
                <a:cs typeface="Carlito"/>
              </a:rPr>
              <a:t>Flight </a:t>
            </a:r>
            <a:r>
              <a:rPr sz="1600" spc="-5" dirty="0">
                <a:latin typeface="Carlito"/>
                <a:cs typeface="Carlito"/>
              </a:rPr>
              <a:t>Number).  </a:t>
            </a:r>
            <a:r>
              <a:rPr sz="1600" spc="-25" dirty="0">
                <a:latin typeface="Carlito"/>
                <a:cs typeface="Carlito"/>
              </a:rPr>
              <a:t>Likely </a:t>
            </a:r>
            <a:r>
              <a:rPr sz="1600" spc="-5" dirty="0">
                <a:latin typeface="Carlito"/>
                <a:cs typeface="Carlito"/>
              </a:rPr>
              <a:t>a big </a:t>
            </a:r>
            <a:r>
              <a:rPr sz="1600" spc="-25" dirty="0">
                <a:latin typeface="Carlito"/>
                <a:cs typeface="Carlito"/>
              </a:rPr>
              <a:t>breakthrough </a:t>
            </a:r>
            <a:r>
              <a:rPr sz="1600" spc="-20" dirty="0">
                <a:latin typeface="Carlito"/>
                <a:cs typeface="Carlito"/>
              </a:rPr>
              <a:t>around </a:t>
            </a:r>
            <a:r>
              <a:rPr sz="1600" spc="-10" dirty="0">
                <a:latin typeface="Carlito"/>
                <a:cs typeface="Carlito"/>
              </a:rPr>
              <a:t>flight </a:t>
            </a:r>
            <a:r>
              <a:rPr sz="1600" spc="-15" dirty="0">
                <a:latin typeface="Carlito"/>
                <a:cs typeface="Carlito"/>
              </a:rPr>
              <a:t>20 </a:t>
            </a:r>
            <a:r>
              <a:rPr sz="1600" spc="-5" dirty="0">
                <a:latin typeface="Carlito"/>
                <a:cs typeface="Carlito"/>
              </a:rPr>
              <a:t>which </a:t>
            </a:r>
            <a:r>
              <a:rPr sz="1600" spc="-15" dirty="0">
                <a:latin typeface="Carlito"/>
                <a:cs typeface="Carlito"/>
              </a:rPr>
              <a:t>significantly </a:t>
            </a:r>
            <a:r>
              <a:rPr sz="1600" spc="-20" dirty="0">
                <a:latin typeface="Carlito"/>
                <a:cs typeface="Carlito"/>
              </a:rPr>
              <a:t>increased </a:t>
            </a:r>
            <a:r>
              <a:rPr sz="1600" spc="-15" dirty="0">
                <a:latin typeface="Carlito"/>
                <a:cs typeface="Carlito"/>
              </a:rPr>
              <a:t>success </a:t>
            </a:r>
            <a:r>
              <a:rPr sz="1600" spc="-25" dirty="0">
                <a:latin typeface="Carlito"/>
                <a:cs typeface="Carlito"/>
              </a:rPr>
              <a:t>rate.  </a:t>
            </a:r>
            <a:r>
              <a:rPr sz="1600" spc="-20" dirty="0">
                <a:latin typeface="Carlito"/>
                <a:cs typeface="Carlito"/>
              </a:rPr>
              <a:t>CCAFS appears </a:t>
            </a:r>
            <a:r>
              <a:rPr sz="1600" spc="-15" dirty="0">
                <a:latin typeface="Carlito"/>
                <a:cs typeface="Carlito"/>
              </a:rPr>
              <a:t>to </a:t>
            </a:r>
            <a:r>
              <a:rPr sz="1600" spc="-5" dirty="0">
                <a:latin typeface="Carlito"/>
                <a:cs typeface="Carlito"/>
              </a:rPr>
              <a:t>be the main </a:t>
            </a:r>
            <a:r>
              <a:rPr sz="1600" spc="-10" dirty="0">
                <a:latin typeface="Carlito"/>
                <a:cs typeface="Carlito"/>
              </a:rPr>
              <a:t>launch </a:t>
            </a:r>
            <a:r>
              <a:rPr sz="1600" spc="-15" dirty="0">
                <a:latin typeface="Carlito"/>
                <a:cs typeface="Carlito"/>
              </a:rPr>
              <a:t>site </a:t>
            </a:r>
            <a:r>
              <a:rPr sz="1600" spc="-5" dirty="0">
                <a:latin typeface="Carlito"/>
                <a:cs typeface="Carlito"/>
              </a:rPr>
              <a:t>as it has the </a:t>
            </a:r>
            <a:r>
              <a:rPr sz="1600" spc="-20" dirty="0">
                <a:latin typeface="Carlito"/>
                <a:cs typeface="Carlito"/>
              </a:rPr>
              <a:t>most</a:t>
            </a:r>
            <a:r>
              <a:rPr sz="1600" spc="-90" dirty="0">
                <a:latin typeface="Carlito"/>
                <a:cs typeface="Carlito"/>
              </a:rPr>
              <a:t> </a:t>
            </a:r>
            <a:r>
              <a:rPr sz="1600" spc="-20" dirty="0">
                <a:latin typeface="Carlito"/>
                <a:cs typeface="Carlito"/>
              </a:rPr>
              <a:t>volume.</a:t>
            </a:r>
            <a:endParaRPr sz="1600" dirty="0">
              <a:latin typeface="Carlito"/>
              <a:cs typeface="Carlito"/>
            </a:endParaRPr>
          </a:p>
        </p:txBody>
      </p:sp>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2" name="object 7">
            <a:extLst>
              <a:ext uri="{FF2B5EF4-FFF2-40B4-BE49-F238E27FC236}">
                <a16:creationId xmlns:a16="http://schemas.microsoft.com/office/drawing/2014/main" id="{6F8CBEFE-8936-0F73-A31E-CBE35EDF1407}"/>
              </a:ext>
            </a:extLst>
          </p:cNvPr>
          <p:cNvSpPr/>
          <p:nvPr/>
        </p:nvSpPr>
        <p:spPr>
          <a:xfrm>
            <a:off x="45719" y="1615439"/>
            <a:ext cx="12094464" cy="2375916"/>
          </a:xfrm>
          <a:prstGeom prst="rect">
            <a:avLst/>
          </a:prstGeom>
          <a:blipFill>
            <a:blip r:embed="rId3" cstate="print"/>
            <a:stretch>
              <a:fillRect/>
            </a:stretch>
          </a:blipFill>
        </p:spPr>
        <p:txBody>
          <a:bodyPr wrap="square" lIns="0" tIns="0" rIns="0" bIns="0" rtlCol="0"/>
          <a:lstStyle/>
          <a:p>
            <a:endParaRPr/>
          </a:p>
        </p:txBody>
      </p:sp>
      <p:sp>
        <p:nvSpPr>
          <p:cNvPr id="6" name="object 8">
            <a:extLst>
              <a:ext uri="{FF2B5EF4-FFF2-40B4-BE49-F238E27FC236}">
                <a16:creationId xmlns:a16="http://schemas.microsoft.com/office/drawing/2014/main" id="{FDA57CF1-CC4B-D32A-95A5-F400B30D0549}"/>
              </a:ext>
            </a:extLst>
          </p:cNvPr>
          <p:cNvSpPr txBox="1"/>
          <p:nvPr/>
        </p:nvSpPr>
        <p:spPr>
          <a:xfrm>
            <a:off x="419729" y="4076954"/>
            <a:ext cx="5862320" cy="269240"/>
          </a:xfrm>
          <a:prstGeom prst="rect">
            <a:avLst/>
          </a:prstGeom>
        </p:spPr>
        <p:txBody>
          <a:bodyPr vert="horz" wrap="square" lIns="0" tIns="12065" rIns="0" bIns="0" rtlCol="0">
            <a:spAutoFit/>
          </a:bodyPr>
          <a:lstStyle/>
          <a:p>
            <a:pPr marL="12700">
              <a:lnSpc>
                <a:spcPct val="100000"/>
              </a:lnSpc>
              <a:spcBef>
                <a:spcPts val="95"/>
              </a:spcBef>
            </a:pPr>
            <a:r>
              <a:rPr sz="1600" spc="-20" dirty="0">
                <a:latin typeface="Carlito"/>
                <a:cs typeface="Carlito"/>
              </a:rPr>
              <a:t>Green indicates successful </a:t>
            </a:r>
            <a:r>
              <a:rPr sz="1600" spc="-10" dirty="0">
                <a:latin typeface="Carlito"/>
                <a:cs typeface="Carlito"/>
              </a:rPr>
              <a:t>launch; </a:t>
            </a:r>
            <a:r>
              <a:rPr sz="1600" spc="-15" dirty="0">
                <a:latin typeface="Carlito"/>
                <a:cs typeface="Carlito"/>
              </a:rPr>
              <a:t>Purple </a:t>
            </a:r>
            <a:r>
              <a:rPr sz="1600" spc="-20" dirty="0">
                <a:latin typeface="Carlito"/>
                <a:cs typeface="Carlito"/>
              </a:rPr>
              <a:t>indicates unsuccessful</a:t>
            </a:r>
            <a:r>
              <a:rPr sz="1600" spc="185" dirty="0">
                <a:latin typeface="Carlito"/>
                <a:cs typeface="Carlito"/>
              </a:rPr>
              <a:t> </a:t>
            </a:r>
            <a:r>
              <a:rPr sz="1600" spc="-10" dirty="0">
                <a:latin typeface="Carlito"/>
                <a:cs typeface="Carlito"/>
              </a:rPr>
              <a:t>launch.</a:t>
            </a:r>
            <a:endParaRPr sz="1600" dirty="0">
              <a:latin typeface="Carlito"/>
              <a:cs typeface="Carlito"/>
            </a:endParaRPr>
          </a:p>
        </p:txBody>
      </p:sp>
      <p:sp>
        <p:nvSpPr>
          <p:cNvPr id="7" name="object 6">
            <a:extLst>
              <a:ext uri="{FF2B5EF4-FFF2-40B4-BE49-F238E27FC236}">
                <a16:creationId xmlns:a16="http://schemas.microsoft.com/office/drawing/2014/main" id="{DA56FD97-318E-3CE4-6485-409231502FB1}"/>
              </a:ext>
            </a:extLst>
          </p:cNvPr>
          <p:cNvSpPr txBox="1"/>
          <p:nvPr/>
        </p:nvSpPr>
        <p:spPr>
          <a:xfrm>
            <a:off x="419729" y="4573608"/>
            <a:ext cx="7989570" cy="909955"/>
          </a:xfrm>
          <a:prstGeom prst="rect">
            <a:avLst/>
          </a:prstGeom>
        </p:spPr>
        <p:txBody>
          <a:bodyPr vert="horz" wrap="square" lIns="0" tIns="62865" rIns="0" bIns="0" rtlCol="0">
            <a:spAutoFit/>
          </a:bodyPr>
          <a:lstStyle/>
          <a:p>
            <a:pPr marL="12700">
              <a:lnSpc>
                <a:spcPct val="100000"/>
              </a:lnSpc>
              <a:spcBef>
                <a:spcPts val="495"/>
              </a:spcBef>
            </a:pPr>
            <a:r>
              <a:rPr sz="1600" spc="-25" dirty="0">
                <a:latin typeface="Carlito"/>
                <a:cs typeface="Carlito"/>
              </a:rPr>
              <a:t>Payload </a:t>
            </a:r>
            <a:r>
              <a:rPr sz="1600" spc="-5" dirty="0">
                <a:latin typeface="Carlito"/>
                <a:cs typeface="Carlito"/>
              </a:rPr>
              <a:t>mass </a:t>
            </a:r>
            <a:r>
              <a:rPr sz="1600" spc="-20" dirty="0">
                <a:latin typeface="Carlito"/>
                <a:cs typeface="Carlito"/>
              </a:rPr>
              <a:t>seems </a:t>
            </a:r>
            <a:r>
              <a:rPr sz="1600" spc="-15" dirty="0">
                <a:latin typeface="Carlito"/>
                <a:cs typeface="Carlito"/>
              </a:rPr>
              <a:t>to </a:t>
            </a:r>
            <a:r>
              <a:rPr sz="1600" spc="-25" dirty="0">
                <a:latin typeface="Carlito"/>
                <a:cs typeface="Carlito"/>
              </a:rPr>
              <a:t>correlate </a:t>
            </a:r>
            <a:r>
              <a:rPr sz="1600" spc="-5" dirty="0">
                <a:latin typeface="Carlito"/>
                <a:cs typeface="Carlito"/>
              </a:rPr>
              <a:t>with</a:t>
            </a:r>
            <a:r>
              <a:rPr sz="1600" spc="40" dirty="0">
                <a:latin typeface="Carlito"/>
                <a:cs typeface="Carlito"/>
              </a:rPr>
              <a:t> </a:t>
            </a:r>
            <a:r>
              <a:rPr sz="1600" spc="-15" dirty="0">
                <a:latin typeface="Carlito"/>
                <a:cs typeface="Carlito"/>
              </a:rPr>
              <a:t>orbit</a:t>
            </a:r>
            <a:endParaRPr sz="1600" dirty="0">
              <a:latin typeface="Carlito"/>
              <a:cs typeface="Carlito"/>
            </a:endParaRPr>
          </a:p>
          <a:p>
            <a:pPr marL="12700">
              <a:lnSpc>
                <a:spcPct val="100000"/>
              </a:lnSpc>
              <a:spcBef>
                <a:spcPts val="395"/>
              </a:spcBef>
            </a:pPr>
            <a:r>
              <a:rPr sz="1600" spc="-25" dirty="0">
                <a:latin typeface="Carlito"/>
                <a:cs typeface="Carlito"/>
              </a:rPr>
              <a:t>LEO </a:t>
            </a:r>
            <a:r>
              <a:rPr sz="1600" spc="-5" dirty="0">
                <a:latin typeface="Carlito"/>
                <a:cs typeface="Carlito"/>
              </a:rPr>
              <a:t>and </a:t>
            </a:r>
            <a:r>
              <a:rPr sz="1600" spc="-15" dirty="0">
                <a:latin typeface="Carlito"/>
                <a:cs typeface="Carlito"/>
              </a:rPr>
              <a:t>SSO seem to </a:t>
            </a:r>
            <a:r>
              <a:rPr sz="1600" spc="-25" dirty="0">
                <a:latin typeface="Carlito"/>
                <a:cs typeface="Carlito"/>
              </a:rPr>
              <a:t>have </a:t>
            </a:r>
            <a:r>
              <a:rPr sz="1600" spc="-20" dirty="0">
                <a:latin typeface="Carlito"/>
                <a:cs typeface="Carlito"/>
              </a:rPr>
              <a:t>relatively low payload</a:t>
            </a:r>
            <a:r>
              <a:rPr sz="1600" spc="135" dirty="0">
                <a:latin typeface="Carlito"/>
                <a:cs typeface="Carlito"/>
              </a:rPr>
              <a:t> </a:t>
            </a:r>
            <a:r>
              <a:rPr sz="1600" spc="-5" dirty="0">
                <a:latin typeface="Carlito"/>
                <a:cs typeface="Carlito"/>
              </a:rPr>
              <a:t>mass</a:t>
            </a:r>
            <a:endParaRPr sz="1600" dirty="0">
              <a:latin typeface="Carlito"/>
              <a:cs typeface="Carlito"/>
            </a:endParaRPr>
          </a:p>
          <a:p>
            <a:pPr marL="12700">
              <a:lnSpc>
                <a:spcPct val="100000"/>
              </a:lnSpc>
              <a:spcBef>
                <a:spcPts val="409"/>
              </a:spcBef>
            </a:pPr>
            <a:r>
              <a:rPr sz="1600" spc="-5" dirty="0">
                <a:latin typeface="Carlito"/>
                <a:cs typeface="Carlito"/>
              </a:rPr>
              <a:t>The other </a:t>
            </a:r>
            <a:r>
              <a:rPr sz="1600" spc="-20" dirty="0">
                <a:latin typeface="Carlito"/>
                <a:cs typeface="Carlito"/>
              </a:rPr>
              <a:t>most successful </a:t>
            </a:r>
            <a:r>
              <a:rPr sz="1600" spc="-5" dirty="0">
                <a:latin typeface="Carlito"/>
                <a:cs typeface="Carlito"/>
              </a:rPr>
              <a:t>orbit </a:t>
            </a:r>
            <a:r>
              <a:rPr sz="1600" spc="-20" dirty="0">
                <a:latin typeface="Carlito"/>
                <a:cs typeface="Carlito"/>
              </a:rPr>
              <a:t>VLEO </a:t>
            </a:r>
            <a:r>
              <a:rPr sz="1600" spc="-5" dirty="0">
                <a:latin typeface="Carlito"/>
                <a:cs typeface="Carlito"/>
              </a:rPr>
              <a:t>only has </a:t>
            </a:r>
            <a:r>
              <a:rPr sz="1600" spc="-10" dirty="0">
                <a:latin typeface="Carlito"/>
                <a:cs typeface="Carlito"/>
              </a:rPr>
              <a:t>payload </a:t>
            </a:r>
            <a:r>
              <a:rPr sz="1600" spc="-5" dirty="0">
                <a:latin typeface="Carlito"/>
                <a:cs typeface="Carlito"/>
              </a:rPr>
              <a:t>mass </a:t>
            </a:r>
            <a:r>
              <a:rPr sz="1600" spc="-20" dirty="0">
                <a:latin typeface="Carlito"/>
                <a:cs typeface="Carlito"/>
              </a:rPr>
              <a:t>values </a:t>
            </a:r>
            <a:r>
              <a:rPr sz="1600" spc="-5" dirty="0">
                <a:latin typeface="Carlito"/>
                <a:cs typeface="Carlito"/>
              </a:rPr>
              <a:t>in the higher end of the</a:t>
            </a:r>
            <a:r>
              <a:rPr sz="1600" spc="85" dirty="0">
                <a:latin typeface="Carlito"/>
                <a:cs typeface="Carlito"/>
              </a:rPr>
              <a:t> </a:t>
            </a:r>
            <a:r>
              <a:rPr sz="1600" spc="-25" dirty="0">
                <a:latin typeface="Carlito"/>
                <a:cs typeface="Carlito"/>
              </a:rPr>
              <a:t>range</a:t>
            </a:r>
            <a:endParaRPr sz="1600" dirty="0">
              <a:latin typeface="Carlito"/>
              <a:cs typeface="Carlito"/>
            </a:endParaRPr>
          </a:p>
        </p:txBody>
      </p:sp>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object 7">
            <a:extLst>
              <a:ext uri="{FF2B5EF4-FFF2-40B4-BE49-F238E27FC236}">
                <a16:creationId xmlns:a16="http://schemas.microsoft.com/office/drawing/2014/main" id="{FC213BAB-1C20-0B5B-87AE-864847C29CDB}"/>
              </a:ext>
            </a:extLst>
          </p:cNvPr>
          <p:cNvSpPr/>
          <p:nvPr/>
        </p:nvSpPr>
        <p:spPr>
          <a:xfrm>
            <a:off x="2564892" y="1484375"/>
            <a:ext cx="4565904" cy="3049524"/>
          </a:xfrm>
          <a:prstGeom prst="rect">
            <a:avLst/>
          </a:prstGeom>
          <a:blipFill>
            <a:blip r:embed="rId3" cstate="print"/>
            <a:stretch>
              <a:fillRect/>
            </a:stretch>
          </a:blipFill>
        </p:spPr>
        <p:txBody>
          <a:bodyPr wrap="square" lIns="0" tIns="0" rIns="0" bIns="0" rtlCol="0"/>
          <a:lstStyle/>
          <a:p>
            <a:endParaRPr/>
          </a:p>
        </p:txBody>
      </p:sp>
      <p:sp>
        <p:nvSpPr>
          <p:cNvPr id="6" name="object 8">
            <a:extLst>
              <a:ext uri="{FF2B5EF4-FFF2-40B4-BE49-F238E27FC236}">
                <a16:creationId xmlns:a16="http://schemas.microsoft.com/office/drawing/2014/main" id="{9B97BE69-BA9F-5FE3-A23A-45C941EB2A79}"/>
              </a:ext>
            </a:extLst>
          </p:cNvPr>
          <p:cNvSpPr txBox="1"/>
          <p:nvPr/>
        </p:nvSpPr>
        <p:spPr>
          <a:xfrm>
            <a:off x="7652894" y="1743190"/>
            <a:ext cx="1974214" cy="513080"/>
          </a:xfrm>
          <a:prstGeom prst="rect">
            <a:avLst/>
          </a:prstGeom>
        </p:spPr>
        <p:txBody>
          <a:bodyPr vert="horz" wrap="square" lIns="0" tIns="12065" rIns="0" bIns="0" rtlCol="0">
            <a:spAutoFit/>
          </a:bodyPr>
          <a:lstStyle/>
          <a:p>
            <a:pPr marL="12700" marR="5080">
              <a:lnSpc>
                <a:spcPct val="100000"/>
              </a:lnSpc>
              <a:spcBef>
                <a:spcPts val="95"/>
              </a:spcBef>
            </a:pPr>
            <a:r>
              <a:rPr sz="1600" spc="-20" dirty="0">
                <a:latin typeface="Carlito"/>
                <a:cs typeface="Carlito"/>
              </a:rPr>
              <a:t>95% confidence interval  </a:t>
            </a:r>
            <a:r>
              <a:rPr sz="1600" spc="-10" dirty="0">
                <a:latin typeface="Carlito"/>
                <a:cs typeface="Carlito"/>
              </a:rPr>
              <a:t>(light blue</a:t>
            </a:r>
            <a:r>
              <a:rPr sz="1600" spc="-100" dirty="0">
                <a:latin typeface="Carlito"/>
                <a:cs typeface="Carlito"/>
              </a:rPr>
              <a:t> </a:t>
            </a:r>
            <a:r>
              <a:rPr sz="1600" spc="-10" dirty="0">
                <a:latin typeface="Carlito"/>
                <a:cs typeface="Carlito"/>
              </a:rPr>
              <a:t>shading)</a:t>
            </a:r>
            <a:endParaRPr sz="1600" dirty="0">
              <a:latin typeface="Carlito"/>
              <a:cs typeface="Carlito"/>
            </a:endParaRPr>
          </a:p>
        </p:txBody>
      </p:sp>
      <p:sp>
        <p:nvSpPr>
          <p:cNvPr id="7" name="object 6">
            <a:extLst>
              <a:ext uri="{FF2B5EF4-FFF2-40B4-BE49-F238E27FC236}">
                <a16:creationId xmlns:a16="http://schemas.microsoft.com/office/drawing/2014/main" id="{1AB8E830-422C-580C-8DD9-ABB9A5BA9E3F}"/>
              </a:ext>
            </a:extLst>
          </p:cNvPr>
          <p:cNvSpPr txBox="1"/>
          <p:nvPr/>
        </p:nvSpPr>
        <p:spPr>
          <a:xfrm>
            <a:off x="7652894" y="2603468"/>
            <a:ext cx="3987726" cy="854721"/>
          </a:xfrm>
          <a:prstGeom prst="rect">
            <a:avLst/>
          </a:prstGeom>
        </p:spPr>
        <p:txBody>
          <a:bodyPr vert="horz" wrap="square" lIns="0" tIns="64135" rIns="0" bIns="0" rtlCol="0">
            <a:spAutoFit/>
          </a:bodyPr>
          <a:lstStyle/>
          <a:p>
            <a:pPr marL="12700">
              <a:lnSpc>
                <a:spcPct val="100000"/>
              </a:lnSpc>
              <a:spcBef>
                <a:spcPts val="505"/>
              </a:spcBef>
            </a:pPr>
            <a:r>
              <a:rPr sz="1600" spc="-15" dirty="0">
                <a:latin typeface="Carlito"/>
                <a:cs typeface="Carlito"/>
              </a:rPr>
              <a:t>Success </a:t>
            </a:r>
            <a:r>
              <a:rPr sz="1600" spc="-20" dirty="0">
                <a:latin typeface="Carlito"/>
                <a:cs typeface="Carlito"/>
              </a:rPr>
              <a:t>generally </a:t>
            </a:r>
            <a:r>
              <a:rPr sz="1600" spc="-10" dirty="0">
                <a:latin typeface="Carlito"/>
                <a:cs typeface="Carlito"/>
              </a:rPr>
              <a:t>increases </a:t>
            </a:r>
            <a:r>
              <a:rPr sz="1600" spc="-20" dirty="0">
                <a:latin typeface="Carlito"/>
                <a:cs typeface="Carlito"/>
              </a:rPr>
              <a:t>over </a:t>
            </a:r>
            <a:r>
              <a:rPr sz="1600" spc="-5" dirty="0">
                <a:latin typeface="Carlito"/>
                <a:cs typeface="Carlito"/>
              </a:rPr>
              <a:t>time since </a:t>
            </a:r>
            <a:r>
              <a:rPr sz="1600" spc="-20" dirty="0">
                <a:latin typeface="Carlito"/>
                <a:cs typeface="Carlito"/>
              </a:rPr>
              <a:t>2013 </a:t>
            </a:r>
            <a:r>
              <a:rPr sz="1600" spc="-5" dirty="0">
                <a:latin typeface="Carlito"/>
                <a:cs typeface="Carlito"/>
              </a:rPr>
              <a:t>with a </a:t>
            </a:r>
            <a:r>
              <a:rPr sz="1600" spc="-10" dirty="0">
                <a:latin typeface="Carlito"/>
                <a:cs typeface="Carlito"/>
              </a:rPr>
              <a:t>slight </a:t>
            </a:r>
            <a:r>
              <a:rPr sz="1600" spc="-5" dirty="0">
                <a:latin typeface="Carlito"/>
                <a:cs typeface="Carlito"/>
              </a:rPr>
              <a:t>dip </a:t>
            </a:r>
            <a:r>
              <a:rPr sz="1600" dirty="0">
                <a:latin typeface="Carlito"/>
                <a:cs typeface="Carlito"/>
              </a:rPr>
              <a:t>in</a:t>
            </a:r>
            <a:r>
              <a:rPr sz="1600" spc="55" dirty="0">
                <a:latin typeface="Carlito"/>
                <a:cs typeface="Carlito"/>
              </a:rPr>
              <a:t> </a:t>
            </a:r>
            <a:r>
              <a:rPr sz="1600" spc="-25" dirty="0">
                <a:latin typeface="Carlito"/>
                <a:cs typeface="Carlito"/>
              </a:rPr>
              <a:t>2018</a:t>
            </a:r>
            <a:endParaRPr sz="1600" dirty="0">
              <a:latin typeface="Carlito"/>
              <a:cs typeface="Carlito"/>
            </a:endParaRPr>
          </a:p>
          <a:p>
            <a:pPr marL="12700">
              <a:lnSpc>
                <a:spcPct val="100000"/>
              </a:lnSpc>
              <a:spcBef>
                <a:spcPts val="405"/>
              </a:spcBef>
            </a:pPr>
            <a:r>
              <a:rPr sz="1600" spc="-20" dirty="0">
                <a:latin typeface="Carlito"/>
                <a:cs typeface="Carlito"/>
              </a:rPr>
              <a:t>Success </a:t>
            </a:r>
            <a:r>
              <a:rPr sz="1600" dirty="0">
                <a:latin typeface="Carlito"/>
                <a:cs typeface="Carlito"/>
              </a:rPr>
              <a:t>in </a:t>
            </a:r>
            <a:r>
              <a:rPr sz="1600" spc="-25" dirty="0">
                <a:latin typeface="Carlito"/>
                <a:cs typeface="Carlito"/>
              </a:rPr>
              <a:t>recent years </a:t>
            </a:r>
            <a:r>
              <a:rPr sz="1600" spc="-15" dirty="0">
                <a:latin typeface="Carlito"/>
                <a:cs typeface="Carlito"/>
              </a:rPr>
              <a:t>at </a:t>
            </a:r>
            <a:r>
              <a:rPr sz="1600" spc="-20" dirty="0">
                <a:latin typeface="Carlito"/>
                <a:cs typeface="Carlito"/>
              </a:rPr>
              <a:t>around</a:t>
            </a:r>
            <a:r>
              <a:rPr sz="1600" spc="90" dirty="0">
                <a:latin typeface="Carlito"/>
                <a:cs typeface="Carlito"/>
              </a:rPr>
              <a:t> </a:t>
            </a:r>
            <a:r>
              <a:rPr sz="1600" spc="-25" dirty="0">
                <a:latin typeface="Carlito"/>
                <a:cs typeface="Carlito"/>
              </a:rPr>
              <a:t>80%</a:t>
            </a:r>
            <a:endParaRPr sz="1600" dirty="0">
              <a:latin typeface="Carlito"/>
              <a:cs typeface="Carlito"/>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2" name="object 5">
            <a:extLst>
              <a:ext uri="{FF2B5EF4-FFF2-40B4-BE49-F238E27FC236}">
                <a16:creationId xmlns:a16="http://schemas.microsoft.com/office/drawing/2014/main" id="{C5C8BAB0-0709-563B-D595-BA7AF74C114F}"/>
              </a:ext>
            </a:extLst>
          </p:cNvPr>
          <p:cNvSpPr/>
          <p:nvPr/>
        </p:nvSpPr>
        <p:spPr>
          <a:xfrm>
            <a:off x="1182624" y="2010155"/>
            <a:ext cx="3220212" cy="2763012"/>
          </a:xfrm>
          <a:prstGeom prst="rect">
            <a:avLst/>
          </a:prstGeom>
          <a:blipFill>
            <a:blip r:embed="rId3" cstate="print"/>
            <a:stretch>
              <a:fillRect/>
            </a:stretch>
          </a:blipFill>
        </p:spPr>
        <p:txBody>
          <a:bodyPr wrap="square" lIns="0" tIns="0" rIns="0" bIns="0" rtlCol="0"/>
          <a:lstStyle/>
          <a:p>
            <a:endParaRPr/>
          </a:p>
        </p:txBody>
      </p:sp>
      <p:sp>
        <p:nvSpPr>
          <p:cNvPr id="6" name="object 4">
            <a:extLst>
              <a:ext uri="{FF2B5EF4-FFF2-40B4-BE49-F238E27FC236}">
                <a16:creationId xmlns:a16="http://schemas.microsoft.com/office/drawing/2014/main" id="{F7B04AED-4776-95B3-9EFC-D180A4BAD396}"/>
              </a:ext>
            </a:extLst>
          </p:cNvPr>
          <p:cNvSpPr txBox="1"/>
          <p:nvPr/>
        </p:nvSpPr>
        <p:spPr>
          <a:xfrm>
            <a:off x="4725415" y="1810867"/>
            <a:ext cx="6174740" cy="2342885"/>
          </a:xfrm>
          <a:prstGeom prst="rect">
            <a:avLst/>
          </a:prstGeom>
        </p:spPr>
        <p:txBody>
          <a:bodyPr vert="horz" wrap="square" lIns="0" tIns="165100" rIns="0" bIns="0" rtlCol="0">
            <a:spAutoFit/>
          </a:bodyPr>
          <a:lstStyle/>
          <a:p>
            <a:pPr marL="12700">
              <a:lnSpc>
                <a:spcPct val="100000"/>
              </a:lnSpc>
              <a:spcBef>
                <a:spcPts val="1300"/>
              </a:spcBef>
            </a:pPr>
            <a:r>
              <a:rPr dirty="0"/>
              <a:t>Query unique launch site names from database.</a:t>
            </a:r>
          </a:p>
          <a:p>
            <a:pPr marL="12700">
              <a:lnSpc>
                <a:spcPts val="2300"/>
              </a:lnSpc>
              <a:spcBef>
                <a:spcPts val="1200"/>
              </a:spcBef>
            </a:pPr>
            <a:r>
              <a:rPr dirty="0"/>
              <a:t>CCAFS SLC-40 and CCAFSSLC-40 likely all represent the same</a:t>
            </a:r>
          </a:p>
          <a:p>
            <a:pPr marL="12700">
              <a:lnSpc>
                <a:spcPts val="2300"/>
              </a:lnSpc>
            </a:pPr>
            <a:r>
              <a:rPr dirty="0"/>
              <a:t>launch site with data entry errors.</a:t>
            </a:r>
          </a:p>
          <a:p>
            <a:pPr marL="12700" marR="2114550">
              <a:lnSpc>
                <a:spcPct val="141500"/>
              </a:lnSpc>
              <a:spcBef>
                <a:spcPts val="110"/>
              </a:spcBef>
            </a:pPr>
            <a:r>
              <a:rPr dirty="0"/>
              <a:t>CCAFS LC-40 was the previous name.  Likely only 3 unique launch_site values:  CCAFS SLC-40, KSC LC-39A, VAFB SLC-4E</a:t>
            </a:r>
          </a:p>
        </p:txBody>
      </p:sp>
    </p:spTree>
    <p:extLst>
      <p:ext uri="{BB962C8B-B14F-4D97-AF65-F5344CB8AC3E}">
        <p14:creationId xmlns:p14="http://schemas.microsoft.com/office/powerpoint/2010/main" val="27278509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object 5">
            <a:extLst>
              <a:ext uri="{FF2B5EF4-FFF2-40B4-BE49-F238E27FC236}">
                <a16:creationId xmlns:a16="http://schemas.microsoft.com/office/drawing/2014/main" id="{541A0AB6-07F9-522E-DB06-9BFA877F1DC7}"/>
              </a:ext>
            </a:extLst>
          </p:cNvPr>
          <p:cNvSpPr/>
          <p:nvPr/>
        </p:nvSpPr>
        <p:spPr>
          <a:xfrm>
            <a:off x="873252" y="1853183"/>
            <a:ext cx="8272272" cy="333146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7947386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2" name="object 5">
            <a:extLst>
              <a:ext uri="{FF2B5EF4-FFF2-40B4-BE49-F238E27FC236}">
                <a16:creationId xmlns:a16="http://schemas.microsoft.com/office/drawing/2014/main" id="{9AAB79FF-E049-DDE9-2F93-B636C2F55E9D}"/>
              </a:ext>
            </a:extLst>
          </p:cNvPr>
          <p:cNvSpPr>
            <a:spLocks noGrp="1"/>
          </p:cNvSpPr>
          <p:nvPr>
            <p:ph idx="4294967295"/>
          </p:nvPr>
        </p:nvSpPr>
        <p:spPr>
          <a:xfrm>
            <a:off x="769938" y="1825625"/>
            <a:ext cx="9745662" cy="4351338"/>
          </a:xfrm>
          <a:prstGeom prst="rect">
            <a:avLst/>
          </a:prstGeom>
          <a:blipFill>
            <a:blip r:embed="rId3" cstate="print"/>
            <a:stretch>
              <a:fillRect/>
            </a:stretch>
          </a:blipFill>
        </p:spPr>
        <p:txBody>
          <a:bodyPr wrap="square" lIns="0" tIns="0" rIns="0" bIns="0" rtlCol="0"/>
          <a:lstStyle/>
          <a:p>
            <a:endParaRPr lang="en-US"/>
          </a:p>
        </p:txBody>
      </p:sp>
    </p:spTree>
    <p:extLst>
      <p:ext uri="{BB962C8B-B14F-4D97-AF65-F5344CB8AC3E}">
        <p14:creationId xmlns:p14="http://schemas.microsoft.com/office/powerpoint/2010/main" val="27355605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2" name="object 5">
            <a:extLst>
              <a:ext uri="{FF2B5EF4-FFF2-40B4-BE49-F238E27FC236}">
                <a16:creationId xmlns:a16="http://schemas.microsoft.com/office/drawing/2014/main" id="{A4A62B5D-B44B-7EC4-A2E1-2FBA3D92B32E}"/>
              </a:ext>
            </a:extLst>
          </p:cNvPr>
          <p:cNvSpPr>
            <a:spLocks noGrp="1"/>
          </p:cNvSpPr>
          <p:nvPr>
            <p:ph idx="4294967295"/>
          </p:nvPr>
        </p:nvSpPr>
        <p:spPr>
          <a:xfrm>
            <a:off x="769938" y="1825625"/>
            <a:ext cx="9745662" cy="4351338"/>
          </a:xfrm>
          <a:prstGeom prst="rect">
            <a:avLst/>
          </a:prstGeom>
          <a:blipFill>
            <a:blip r:embed="rId3" cstate="print"/>
            <a:stretch>
              <a:fillRect/>
            </a:stretch>
          </a:blipFill>
        </p:spPr>
        <p:txBody>
          <a:bodyPr wrap="square" lIns="0" tIns="0" rIns="0" bIns="0" rtlCol="0"/>
          <a:lstStyle/>
          <a:p>
            <a:endParaRPr lang="en-US"/>
          </a:p>
        </p:txBody>
      </p:sp>
    </p:spTree>
    <p:extLst>
      <p:ext uri="{BB962C8B-B14F-4D97-AF65-F5344CB8AC3E}">
        <p14:creationId xmlns:p14="http://schemas.microsoft.com/office/powerpoint/2010/main" val="14346799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2" name="object 5">
            <a:extLst>
              <a:ext uri="{FF2B5EF4-FFF2-40B4-BE49-F238E27FC236}">
                <a16:creationId xmlns:a16="http://schemas.microsoft.com/office/drawing/2014/main" id="{D4F5C8B6-5D33-F025-238B-CFC029D9B542}"/>
              </a:ext>
            </a:extLst>
          </p:cNvPr>
          <p:cNvSpPr>
            <a:spLocks noGrp="1"/>
          </p:cNvSpPr>
          <p:nvPr>
            <p:ph idx="4294967295"/>
          </p:nvPr>
        </p:nvSpPr>
        <p:spPr>
          <a:xfrm>
            <a:off x="769938" y="1825625"/>
            <a:ext cx="9745662" cy="4351338"/>
          </a:xfrm>
          <a:prstGeom prst="rect">
            <a:avLst/>
          </a:prstGeom>
          <a:blipFill>
            <a:blip r:embed="rId3" cstate="print"/>
            <a:stretch>
              <a:fillRect/>
            </a:stretch>
          </a:blipFill>
        </p:spPr>
        <p:txBody>
          <a:bodyPr wrap="square" lIns="0" tIns="0" rIns="0" bIns="0" rtlCol="0"/>
          <a:lstStyle/>
          <a:p>
            <a:endParaRPr lang="en-US" dirty="0"/>
          </a:p>
        </p:txBody>
      </p:sp>
    </p:spTree>
    <p:extLst>
      <p:ext uri="{BB962C8B-B14F-4D97-AF65-F5344CB8AC3E}">
        <p14:creationId xmlns:p14="http://schemas.microsoft.com/office/powerpoint/2010/main" val="6393995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
        <p:nvSpPr>
          <p:cNvPr id="4" name="object 4">
            <a:extLst>
              <a:ext uri="{FF2B5EF4-FFF2-40B4-BE49-F238E27FC236}">
                <a16:creationId xmlns:a16="http://schemas.microsoft.com/office/drawing/2014/main" id="{19ADA982-9933-43E5-680A-392AF66CD9B4}"/>
              </a:ext>
            </a:extLst>
          </p:cNvPr>
          <p:cNvSpPr/>
          <p:nvPr/>
        </p:nvSpPr>
        <p:spPr>
          <a:xfrm>
            <a:off x="854963" y="1796795"/>
            <a:ext cx="10279380" cy="361492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9816717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
        <p:nvSpPr>
          <p:cNvPr id="2" name="object 4">
            <a:extLst>
              <a:ext uri="{FF2B5EF4-FFF2-40B4-BE49-F238E27FC236}">
                <a16:creationId xmlns:a16="http://schemas.microsoft.com/office/drawing/2014/main" id="{461DE8D9-585D-C590-A8D3-89B96D7CC5E9}"/>
              </a:ext>
            </a:extLst>
          </p:cNvPr>
          <p:cNvSpPr/>
          <p:nvPr/>
        </p:nvSpPr>
        <p:spPr>
          <a:xfrm>
            <a:off x="2889504" y="1801367"/>
            <a:ext cx="5620512" cy="3511296"/>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395978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025573"/>
            <a:ext cx="2743200" cy="401638"/>
          </a:xfrm>
        </p:spPr>
        <p:txBody>
          <a:bodyPr/>
          <a:lstStyle/>
          <a:p>
            <a:fld id="{5075537C-CA84-1446-933C-8E9D027F9201}" type="slidenum">
              <a:rPr lang="en-US" smtClean="0"/>
              <a:pPr/>
              <a:t>36</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4" name="Picture 3">
            <a:extLst>
              <a:ext uri="{FF2B5EF4-FFF2-40B4-BE49-F238E27FC236}">
                <a16:creationId xmlns:a16="http://schemas.microsoft.com/office/drawing/2014/main" id="{E165A23F-DCDF-78A0-A72D-8874DC133875}"/>
              </a:ext>
            </a:extLst>
          </p:cNvPr>
          <p:cNvPicPr>
            <a:picLocks noChangeAspect="1"/>
          </p:cNvPicPr>
          <p:nvPr/>
        </p:nvPicPr>
        <p:blipFill>
          <a:blip r:embed="rId3"/>
          <a:stretch>
            <a:fillRect/>
          </a:stretch>
        </p:blipFill>
        <p:spPr>
          <a:xfrm>
            <a:off x="1017142" y="1481661"/>
            <a:ext cx="9780998" cy="510703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2" name="Picture 1">
            <a:extLst>
              <a:ext uri="{FF2B5EF4-FFF2-40B4-BE49-F238E27FC236}">
                <a16:creationId xmlns:a16="http://schemas.microsoft.com/office/drawing/2014/main" id="{D338A4C1-504E-0857-903C-0DEE0105AE86}"/>
              </a:ext>
            </a:extLst>
          </p:cNvPr>
          <p:cNvPicPr>
            <a:picLocks noChangeAspect="1"/>
          </p:cNvPicPr>
          <p:nvPr/>
        </p:nvPicPr>
        <p:blipFill>
          <a:blip r:embed="rId3"/>
          <a:stretch>
            <a:fillRect/>
          </a:stretch>
        </p:blipFill>
        <p:spPr>
          <a:xfrm>
            <a:off x="554804" y="1387011"/>
            <a:ext cx="8681663" cy="4774569"/>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2" name="object 7">
            <a:extLst>
              <a:ext uri="{FF2B5EF4-FFF2-40B4-BE49-F238E27FC236}">
                <a16:creationId xmlns:a16="http://schemas.microsoft.com/office/drawing/2014/main" id="{06F3970F-5F17-2FEC-6915-8C97F2EE9397}"/>
              </a:ext>
            </a:extLst>
          </p:cNvPr>
          <p:cNvSpPr/>
          <p:nvPr/>
        </p:nvSpPr>
        <p:spPr>
          <a:xfrm>
            <a:off x="568931" y="1607701"/>
            <a:ext cx="5076444" cy="3337560"/>
          </a:xfrm>
          <a:prstGeom prst="rect">
            <a:avLst/>
          </a:prstGeom>
          <a:blipFill>
            <a:blip r:embed="rId3" cstate="print"/>
            <a:stretch>
              <a:fillRect/>
            </a:stretch>
          </a:blipFill>
        </p:spPr>
        <p:txBody>
          <a:bodyPr wrap="square" lIns="0" tIns="0" rIns="0" bIns="0" rtlCol="0"/>
          <a:lstStyle/>
          <a:p>
            <a:endParaRPr/>
          </a:p>
        </p:txBody>
      </p:sp>
      <p:sp>
        <p:nvSpPr>
          <p:cNvPr id="3" name="object 6">
            <a:extLst>
              <a:ext uri="{FF2B5EF4-FFF2-40B4-BE49-F238E27FC236}">
                <a16:creationId xmlns:a16="http://schemas.microsoft.com/office/drawing/2014/main" id="{4B534B6C-2DF1-E7C6-8537-A2F4BE8E3E24}"/>
              </a:ext>
            </a:extLst>
          </p:cNvPr>
          <p:cNvSpPr txBox="1"/>
          <p:nvPr/>
        </p:nvSpPr>
        <p:spPr>
          <a:xfrm>
            <a:off x="6878176" y="1485997"/>
            <a:ext cx="4744893" cy="4138056"/>
          </a:xfrm>
          <a:prstGeom prst="rect">
            <a:avLst/>
          </a:prstGeom>
        </p:spPr>
        <p:txBody>
          <a:bodyPr vert="horz" wrap="square" lIns="0" tIns="12700" rIns="0" bIns="0" rtlCol="0">
            <a:spAutoFit/>
          </a:bodyPr>
          <a:lstStyle/>
          <a:p>
            <a:pPr marL="12700" marR="2860040">
              <a:lnSpc>
                <a:spcPct val="120700"/>
              </a:lnSpc>
              <a:spcBef>
                <a:spcPts val="100"/>
              </a:spcBef>
            </a:pPr>
            <a:r>
              <a:rPr dirty="0"/>
              <a:t>All models had virtually the same accuracy on the test set at 83.33% accuracy.  It should be noted that test size is small at only sample size of 18.</a:t>
            </a:r>
          </a:p>
          <a:p>
            <a:pPr marL="12700">
              <a:lnSpc>
                <a:spcPct val="100000"/>
              </a:lnSpc>
              <a:spcBef>
                <a:spcPts val="250"/>
              </a:spcBef>
            </a:pPr>
            <a:r>
              <a:rPr dirty="0"/>
              <a:t>This can cause large variance in accuracy results, such as those in Decision Tree Classifier model in repeated runs.</a:t>
            </a:r>
          </a:p>
          <a:p>
            <a:pPr marL="12700">
              <a:lnSpc>
                <a:spcPct val="100000"/>
              </a:lnSpc>
              <a:spcBef>
                <a:spcPts val="400"/>
              </a:spcBef>
            </a:pPr>
            <a:r>
              <a:rPr dirty="0"/>
              <a:t>We likely need more data to determine the best model.</a:t>
            </a:r>
          </a:p>
        </p:txBody>
      </p:sp>
    </p:spTree>
    <p:extLst>
      <p:ext uri="{BB962C8B-B14F-4D97-AF65-F5344CB8AC3E}">
        <p14:creationId xmlns:p14="http://schemas.microsoft.com/office/powerpoint/2010/main" val="24594460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2" name="object 7">
            <a:extLst>
              <a:ext uri="{FF2B5EF4-FFF2-40B4-BE49-F238E27FC236}">
                <a16:creationId xmlns:a16="http://schemas.microsoft.com/office/drawing/2014/main" id="{E1DA0658-6925-27DF-4D37-D9CCD89712D5}"/>
              </a:ext>
            </a:extLst>
          </p:cNvPr>
          <p:cNvSpPr/>
          <p:nvPr/>
        </p:nvSpPr>
        <p:spPr>
          <a:xfrm>
            <a:off x="3075432" y="1219200"/>
            <a:ext cx="4541520" cy="3453383"/>
          </a:xfrm>
          <a:prstGeom prst="rect">
            <a:avLst/>
          </a:prstGeom>
          <a:blipFill>
            <a:blip r:embed="rId3" cstate="print"/>
            <a:stretch>
              <a:fillRect/>
            </a:stretch>
          </a:blipFill>
        </p:spPr>
        <p:txBody>
          <a:bodyPr wrap="square" lIns="0" tIns="0" rIns="0" bIns="0" rtlCol="0"/>
          <a:lstStyle/>
          <a:p>
            <a:endParaRPr/>
          </a:p>
        </p:txBody>
      </p:sp>
      <p:sp>
        <p:nvSpPr>
          <p:cNvPr id="3" name="object 6">
            <a:extLst>
              <a:ext uri="{FF2B5EF4-FFF2-40B4-BE49-F238E27FC236}">
                <a16:creationId xmlns:a16="http://schemas.microsoft.com/office/drawing/2014/main" id="{78C9F585-479E-727A-F376-DF2E6749CA38}"/>
              </a:ext>
            </a:extLst>
          </p:cNvPr>
          <p:cNvSpPr txBox="1"/>
          <p:nvPr/>
        </p:nvSpPr>
        <p:spPr>
          <a:xfrm>
            <a:off x="1049223" y="5054879"/>
            <a:ext cx="8708390" cy="1459865"/>
          </a:xfrm>
          <a:prstGeom prst="rect">
            <a:avLst/>
          </a:prstGeom>
        </p:spPr>
        <p:txBody>
          <a:bodyPr vert="horz" wrap="square" lIns="0" tIns="12700" rIns="0" bIns="0" rtlCol="0">
            <a:spAutoFit/>
          </a:bodyPr>
          <a:lstStyle/>
          <a:p>
            <a:pPr marL="12700" marR="158750">
              <a:lnSpc>
                <a:spcPct val="112500"/>
              </a:lnSpc>
              <a:spcBef>
                <a:spcPts val="100"/>
              </a:spcBef>
            </a:pPr>
            <a:r>
              <a:rPr sz="1600" spc="-5" dirty="0">
                <a:latin typeface="Carlito"/>
                <a:cs typeface="Carlito"/>
              </a:rPr>
              <a:t>Since </a:t>
            </a:r>
            <a:r>
              <a:rPr sz="1600" dirty="0">
                <a:latin typeface="Carlito"/>
                <a:cs typeface="Carlito"/>
              </a:rPr>
              <a:t>all </a:t>
            </a:r>
            <a:r>
              <a:rPr sz="1600" spc="-5" dirty="0">
                <a:latin typeface="Carlito"/>
                <a:cs typeface="Carlito"/>
              </a:rPr>
              <a:t>models </a:t>
            </a:r>
            <a:r>
              <a:rPr sz="1600" spc="-25" dirty="0">
                <a:latin typeface="Carlito"/>
                <a:cs typeface="Carlito"/>
              </a:rPr>
              <a:t>performed </a:t>
            </a:r>
            <a:r>
              <a:rPr sz="1600" spc="-5" dirty="0">
                <a:latin typeface="Carlito"/>
                <a:cs typeface="Carlito"/>
              </a:rPr>
              <a:t>the </a:t>
            </a:r>
            <a:r>
              <a:rPr sz="1600" spc="-10" dirty="0">
                <a:latin typeface="Carlito"/>
                <a:cs typeface="Carlito"/>
              </a:rPr>
              <a:t>same </a:t>
            </a:r>
            <a:r>
              <a:rPr sz="1600" spc="-25" dirty="0">
                <a:latin typeface="Carlito"/>
                <a:cs typeface="Carlito"/>
              </a:rPr>
              <a:t>for </a:t>
            </a:r>
            <a:r>
              <a:rPr sz="1600" spc="-5" dirty="0">
                <a:latin typeface="Carlito"/>
                <a:cs typeface="Carlito"/>
              </a:rPr>
              <a:t>the </a:t>
            </a:r>
            <a:r>
              <a:rPr sz="1600" spc="-20" dirty="0">
                <a:latin typeface="Carlito"/>
                <a:cs typeface="Carlito"/>
              </a:rPr>
              <a:t>test set, </a:t>
            </a:r>
            <a:r>
              <a:rPr sz="1600" spc="-5" dirty="0">
                <a:latin typeface="Carlito"/>
                <a:cs typeface="Carlito"/>
              </a:rPr>
              <a:t>the </a:t>
            </a:r>
            <a:r>
              <a:rPr sz="1600" spc="-20" dirty="0">
                <a:latin typeface="Carlito"/>
                <a:cs typeface="Carlito"/>
              </a:rPr>
              <a:t>confusion </a:t>
            </a:r>
            <a:r>
              <a:rPr sz="1600" spc="-10" dirty="0">
                <a:latin typeface="Carlito"/>
                <a:cs typeface="Carlito"/>
              </a:rPr>
              <a:t>matrix is </a:t>
            </a:r>
            <a:r>
              <a:rPr sz="1600" spc="-5" dirty="0">
                <a:latin typeface="Carlito"/>
                <a:cs typeface="Carlito"/>
              </a:rPr>
              <a:t>the </a:t>
            </a:r>
            <a:r>
              <a:rPr sz="1600" spc="-10" dirty="0">
                <a:latin typeface="Carlito"/>
                <a:cs typeface="Carlito"/>
              </a:rPr>
              <a:t>same </a:t>
            </a:r>
            <a:r>
              <a:rPr sz="1600" spc="-20" dirty="0">
                <a:latin typeface="Carlito"/>
                <a:cs typeface="Carlito"/>
              </a:rPr>
              <a:t>across </a:t>
            </a:r>
            <a:r>
              <a:rPr sz="1600" dirty="0">
                <a:latin typeface="Carlito"/>
                <a:cs typeface="Carlito"/>
              </a:rPr>
              <a:t>all </a:t>
            </a:r>
            <a:r>
              <a:rPr sz="1600" spc="-5" dirty="0">
                <a:latin typeface="Carlito"/>
                <a:cs typeface="Carlito"/>
              </a:rPr>
              <a:t>models.  The </a:t>
            </a:r>
            <a:r>
              <a:rPr sz="1600" spc="-15" dirty="0">
                <a:latin typeface="Carlito"/>
                <a:cs typeface="Carlito"/>
              </a:rPr>
              <a:t>models </a:t>
            </a:r>
            <a:r>
              <a:rPr sz="1600" spc="-20" dirty="0">
                <a:latin typeface="Carlito"/>
                <a:cs typeface="Carlito"/>
              </a:rPr>
              <a:t>predicted </a:t>
            </a:r>
            <a:r>
              <a:rPr sz="1600" spc="-5" dirty="0">
                <a:latin typeface="Carlito"/>
                <a:cs typeface="Carlito"/>
              </a:rPr>
              <a:t>12 </a:t>
            </a:r>
            <a:r>
              <a:rPr sz="1600" spc="-20" dirty="0">
                <a:latin typeface="Carlito"/>
                <a:cs typeface="Carlito"/>
              </a:rPr>
              <a:t>successful </a:t>
            </a:r>
            <a:r>
              <a:rPr sz="1600" spc="-10" dirty="0">
                <a:latin typeface="Carlito"/>
                <a:cs typeface="Carlito"/>
              </a:rPr>
              <a:t>landings </a:t>
            </a:r>
            <a:r>
              <a:rPr sz="1600" spc="-5" dirty="0">
                <a:latin typeface="Carlito"/>
                <a:cs typeface="Carlito"/>
              </a:rPr>
              <a:t>when the true label</a:t>
            </a:r>
            <a:r>
              <a:rPr sz="1600" spc="275" dirty="0">
                <a:latin typeface="Carlito"/>
                <a:cs typeface="Carlito"/>
              </a:rPr>
              <a:t> </a:t>
            </a:r>
            <a:r>
              <a:rPr sz="1600" spc="-20" dirty="0">
                <a:latin typeface="Carlito"/>
                <a:cs typeface="Carlito"/>
              </a:rPr>
              <a:t>was successful </a:t>
            </a:r>
            <a:r>
              <a:rPr sz="1600" spc="-10" dirty="0">
                <a:latin typeface="Carlito"/>
                <a:cs typeface="Carlito"/>
              </a:rPr>
              <a:t>landing.</a:t>
            </a:r>
            <a:endParaRPr sz="1600" dirty="0">
              <a:latin typeface="Carlito"/>
              <a:cs typeface="Carlito"/>
            </a:endParaRPr>
          </a:p>
          <a:p>
            <a:pPr marL="12700">
              <a:lnSpc>
                <a:spcPct val="100000"/>
              </a:lnSpc>
              <a:spcBef>
                <a:spcPts val="405"/>
              </a:spcBef>
            </a:pPr>
            <a:r>
              <a:rPr sz="1600" spc="-5" dirty="0">
                <a:latin typeface="Carlito"/>
                <a:cs typeface="Carlito"/>
              </a:rPr>
              <a:t>The </a:t>
            </a:r>
            <a:r>
              <a:rPr sz="1600" spc="-15" dirty="0">
                <a:latin typeface="Carlito"/>
                <a:cs typeface="Carlito"/>
              </a:rPr>
              <a:t>models </a:t>
            </a:r>
            <a:r>
              <a:rPr sz="1600" spc="-20" dirty="0">
                <a:latin typeface="Carlito"/>
                <a:cs typeface="Carlito"/>
              </a:rPr>
              <a:t>predicted </a:t>
            </a:r>
            <a:r>
              <a:rPr sz="1600" spc="-5" dirty="0">
                <a:latin typeface="Carlito"/>
                <a:cs typeface="Carlito"/>
              </a:rPr>
              <a:t>3 </a:t>
            </a:r>
            <a:r>
              <a:rPr sz="1600" spc="-20" dirty="0">
                <a:latin typeface="Carlito"/>
                <a:cs typeface="Carlito"/>
              </a:rPr>
              <a:t>unsuccessful </a:t>
            </a:r>
            <a:r>
              <a:rPr sz="1600" spc="-10" dirty="0">
                <a:latin typeface="Carlito"/>
                <a:cs typeface="Carlito"/>
              </a:rPr>
              <a:t>landings </a:t>
            </a:r>
            <a:r>
              <a:rPr sz="1600" spc="-5" dirty="0">
                <a:latin typeface="Carlito"/>
                <a:cs typeface="Carlito"/>
              </a:rPr>
              <a:t>when the true label </a:t>
            </a:r>
            <a:r>
              <a:rPr sz="1600" spc="-15" dirty="0">
                <a:latin typeface="Carlito"/>
                <a:cs typeface="Carlito"/>
              </a:rPr>
              <a:t>was </a:t>
            </a:r>
            <a:r>
              <a:rPr sz="1600" spc="-20" dirty="0">
                <a:latin typeface="Carlito"/>
                <a:cs typeface="Carlito"/>
              </a:rPr>
              <a:t>unsuccessful</a:t>
            </a:r>
            <a:r>
              <a:rPr sz="1600" spc="140" dirty="0">
                <a:latin typeface="Carlito"/>
                <a:cs typeface="Carlito"/>
              </a:rPr>
              <a:t> </a:t>
            </a:r>
            <a:r>
              <a:rPr sz="1600" spc="-10" dirty="0">
                <a:latin typeface="Carlito"/>
                <a:cs typeface="Carlito"/>
              </a:rPr>
              <a:t>landing.</a:t>
            </a:r>
            <a:endParaRPr sz="1600" dirty="0">
              <a:latin typeface="Carlito"/>
              <a:cs typeface="Carlito"/>
            </a:endParaRPr>
          </a:p>
          <a:p>
            <a:pPr marL="12700" marR="5080">
              <a:lnSpc>
                <a:spcPts val="2330"/>
              </a:lnSpc>
              <a:spcBef>
                <a:spcPts val="135"/>
              </a:spcBef>
            </a:pPr>
            <a:r>
              <a:rPr sz="1600" spc="-5" dirty="0">
                <a:latin typeface="Carlito"/>
                <a:cs typeface="Carlito"/>
              </a:rPr>
              <a:t>The </a:t>
            </a:r>
            <a:r>
              <a:rPr sz="1600" spc="-15" dirty="0">
                <a:latin typeface="Carlito"/>
                <a:cs typeface="Carlito"/>
              </a:rPr>
              <a:t>models </a:t>
            </a:r>
            <a:r>
              <a:rPr sz="1600" spc="-20" dirty="0">
                <a:latin typeface="Carlito"/>
                <a:cs typeface="Carlito"/>
              </a:rPr>
              <a:t>predicted </a:t>
            </a:r>
            <a:r>
              <a:rPr sz="1600" spc="-5" dirty="0">
                <a:latin typeface="Carlito"/>
                <a:cs typeface="Carlito"/>
              </a:rPr>
              <a:t>3 </a:t>
            </a:r>
            <a:r>
              <a:rPr sz="1600" spc="-20" dirty="0">
                <a:latin typeface="Carlito"/>
                <a:cs typeface="Carlito"/>
              </a:rPr>
              <a:t>successful </a:t>
            </a:r>
            <a:r>
              <a:rPr sz="1600" spc="-10" dirty="0">
                <a:latin typeface="Carlito"/>
                <a:cs typeface="Carlito"/>
              </a:rPr>
              <a:t>landings </a:t>
            </a:r>
            <a:r>
              <a:rPr sz="1600" spc="-5" dirty="0">
                <a:latin typeface="Carlito"/>
                <a:cs typeface="Carlito"/>
              </a:rPr>
              <a:t>when the true label </a:t>
            </a:r>
            <a:r>
              <a:rPr sz="1600" spc="-20" dirty="0">
                <a:latin typeface="Carlito"/>
                <a:cs typeface="Carlito"/>
              </a:rPr>
              <a:t>was unsuccessful </a:t>
            </a:r>
            <a:r>
              <a:rPr sz="1600" spc="-10" dirty="0">
                <a:latin typeface="Carlito"/>
                <a:cs typeface="Carlito"/>
              </a:rPr>
              <a:t>landings </a:t>
            </a:r>
            <a:r>
              <a:rPr sz="1600" spc="-20" dirty="0">
                <a:latin typeface="Carlito"/>
                <a:cs typeface="Carlito"/>
              </a:rPr>
              <a:t>(false positives).  </a:t>
            </a:r>
            <a:r>
              <a:rPr sz="1600" spc="-15" dirty="0">
                <a:latin typeface="Carlito"/>
                <a:cs typeface="Carlito"/>
              </a:rPr>
              <a:t>Our </a:t>
            </a:r>
            <a:r>
              <a:rPr sz="1600" spc="-5" dirty="0">
                <a:latin typeface="Carlito"/>
                <a:cs typeface="Carlito"/>
              </a:rPr>
              <a:t>models </a:t>
            </a:r>
            <a:r>
              <a:rPr sz="1600" spc="-20" dirty="0">
                <a:latin typeface="Carlito"/>
                <a:cs typeface="Carlito"/>
              </a:rPr>
              <a:t>over predict successful</a:t>
            </a:r>
            <a:r>
              <a:rPr sz="1600" spc="130" dirty="0">
                <a:latin typeface="Carlito"/>
                <a:cs typeface="Carlito"/>
              </a:rPr>
              <a:t> </a:t>
            </a:r>
            <a:r>
              <a:rPr sz="1600" spc="-10" dirty="0">
                <a:latin typeface="Carlito"/>
                <a:cs typeface="Carlito"/>
              </a:rPr>
              <a:t>landings.</a:t>
            </a:r>
            <a:endParaRPr sz="1600" dirty="0">
              <a:latin typeface="Carlito"/>
              <a:cs typeface="Carlito"/>
            </a:endParaRPr>
          </a:p>
        </p:txBody>
      </p:sp>
    </p:spTree>
    <p:extLst>
      <p:ext uri="{BB962C8B-B14F-4D97-AF65-F5344CB8AC3E}">
        <p14:creationId xmlns:p14="http://schemas.microsoft.com/office/powerpoint/2010/main" val="36450342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object 4">
            <a:extLst>
              <a:ext uri="{FF2B5EF4-FFF2-40B4-BE49-F238E27FC236}">
                <a16:creationId xmlns:a16="http://schemas.microsoft.com/office/drawing/2014/main" id="{3978FBB5-B499-AE80-5BC8-488BBD0103C8}"/>
              </a:ext>
            </a:extLst>
          </p:cNvPr>
          <p:cNvSpPr txBox="1"/>
          <p:nvPr/>
        </p:nvSpPr>
        <p:spPr>
          <a:xfrm>
            <a:off x="1184249" y="1746715"/>
            <a:ext cx="9956800" cy="3576620"/>
          </a:xfrm>
          <a:prstGeom prst="rect">
            <a:avLst/>
          </a:prstGeom>
        </p:spPr>
        <p:txBody>
          <a:bodyPr vert="horz" wrap="square" lIns="0" tIns="62230" rIns="0" bIns="0" rtlCol="0">
            <a:spAutoFit/>
          </a:bodyPr>
          <a:lstStyle/>
          <a:p>
            <a:pPr marL="195580" indent="-183515">
              <a:lnSpc>
                <a:spcPct val="100000"/>
              </a:lnSpc>
              <a:spcBef>
                <a:spcPts val="490"/>
              </a:spcBef>
              <a:buClr>
                <a:srgbClr val="E28312"/>
              </a:buClr>
              <a:buChar char="◦"/>
              <a:tabLst>
                <a:tab pos="196215" algn="l"/>
              </a:tabLst>
            </a:pPr>
            <a:r>
              <a:rPr dirty="0"/>
              <a:t>Our task: to develop a machine learning model for Space Y who wants to bid against SpaceX</a:t>
            </a:r>
          </a:p>
          <a:p>
            <a:pPr marL="195580" indent="-183515">
              <a:lnSpc>
                <a:spcPct val="100000"/>
              </a:lnSpc>
              <a:spcBef>
                <a:spcPts val="395"/>
              </a:spcBef>
              <a:buClr>
                <a:srgbClr val="E28312"/>
              </a:buClr>
              <a:buChar char="◦"/>
              <a:tabLst>
                <a:tab pos="196215" algn="l"/>
              </a:tabLst>
            </a:pPr>
            <a:r>
              <a:rPr dirty="0"/>
              <a:t>The goal of model is to predict when Stage 1 will successfully land to save ~$100 million USD</a:t>
            </a:r>
          </a:p>
          <a:p>
            <a:pPr marL="195580" indent="-183515">
              <a:lnSpc>
                <a:spcPct val="100000"/>
              </a:lnSpc>
              <a:spcBef>
                <a:spcPts val="409"/>
              </a:spcBef>
              <a:buClr>
                <a:srgbClr val="E28312"/>
              </a:buClr>
              <a:buChar char="◦"/>
              <a:tabLst>
                <a:tab pos="196215" algn="l"/>
              </a:tabLst>
            </a:pPr>
            <a:r>
              <a:rPr dirty="0"/>
              <a:t>Used data from a public SpaceX API and web scraping SpaceX Wikipedia page</a:t>
            </a:r>
          </a:p>
          <a:p>
            <a:pPr marL="195580" indent="-183515">
              <a:lnSpc>
                <a:spcPct val="100000"/>
              </a:lnSpc>
              <a:spcBef>
                <a:spcPts val="400"/>
              </a:spcBef>
              <a:buClr>
                <a:srgbClr val="E28312"/>
              </a:buClr>
              <a:buChar char="◦"/>
              <a:tabLst>
                <a:tab pos="196215" algn="l"/>
              </a:tabLst>
            </a:pPr>
            <a:r>
              <a:rPr dirty="0"/>
              <a:t>Created data labels and stored data into a DB2 SQL database</a:t>
            </a:r>
          </a:p>
          <a:p>
            <a:pPr marL="195580" indent="-183515">
              <a:lnSpc>
                <a:spcPct val="100000"/>
              </a:lnSpc>
              <a:spcBef>
                <a:spcPts val="395"/>
              </a:spcBef>
              <a:buClr>
                <a:srgbClr val="E28312"/>
              </a:buClr>
              <a:buChar char="◦"/>
              <a:tabLst>
                <a:tab pos="196215" algn="l"/>
              </a:tabLst>
            </a:pPr>
            <a:r>
              <a:rPr dirty="0"/>
              <a:t>Created a dashboard for visualization</a:t>
            </a:r>
          </a:p>
          <a:p>
            <a:pPr marL="195580" indent="-183515">
              <a:lnSpc>
                <a:spcPct val="100000"/>
              </a:lnSpc>
              <a:spcBef>
                <a:spcPts val="405"/>
              </a:spcBef>
              <a:buClr>
                <a:srgbClr val="E28312"/>
              </a:buClr>
              <a:buChar char="◦"/>
              <a:tabLst>
                <a:tab pos="196215" algn="l"/>
              </a:tabLst>
            </a:pPr>
            <a:r>
              <a:rPr dirty="0"/>
              <a:t>We created a machine learning model with an accuracy of 83%</a:t>
            </a:r>
          </a:p>
          <a:p>
            <a:pPr marL="195580" marR="276860" indent="-183515">
              <a:lnSpc>
                <a:spcPts val="2160"/>
              </a:lnSpc>
              <a:spcBef>
                <a:spcPts val="635"/>
              </a:spcBef>
              <a:buClr>
                <a:srgbClr val="E28312"/>
              </a:buClr>
              <a:buChar char="◦"/>
              <a:tabLst>
                <a:tab pos="196215" algn="l"/>
              </a:tabLst>
            </a:pPr>
            <a:r>
              <a:rPr dirty="0"/>
              <a:t>Allon Mask of SpaceY can use this model to predict with relatively high accuracy whether a  launch will have a successful Stage 1 landing before launch to determine whether the launch  should be made or not</a:t>
            </a:r>
          </a:p>
          <a:p>
            <a:pPr marL="195580" marR="5080" indent="-183515">
              <a:lnSpc>
                <a:spcPts val="2200"/>
              </a:lnSpc>
              <a:spcBef>
                <a:spcPts val="605"/>
              </a:spcBef>
              <a:buClr>
                <a:srgbClr val="E28312"/>
              </a:buClr>
              <a:buChar char="◦"/>
              <a:tabLst>
                <a:tab pos="196215" algn="l"/>
              </a:tabLst>
            </a:pPr>
            <a:r>
              <a:rPr dirty="0"/>
              <a:t>If possible more data should be collected to better determine the best machine learning model  and improve accuracy</a:t>
            </a:r>
          </a:p>
        </p:txBody>
      </p:sp>
    </p:spTree>
    <p:extLst>
      <p:ext uri="{BB962C8B-B14F-4D97-AF65-F5344CB8AC3E}">
        <p14:creationId xmlns:p14="http://schemas.microsoft.com/office/powerpoint/2010/main" val="16301236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
        <p:nvSpPr>
          <p:cNvPr id="3" name="TextBox 2">
            <a:extLst>
              <a:ext uri="{FF2B5EF4-FFF2-40B4-BE49-F238E27FC236}">
                <a16:creationId xmlns:a16="http://schemas.microsoft.com/office/drawing/2014/main" id="{D745F1EB-33D5-1BF9-3050-5191FAAFCDDF}"/>
              </a:ext>
            </a:extLst>
          </p:cNvPr>
          <p:cNvSpPr txBox="1"/>
          <p:nvPr/>
        </p:nvSpPr>
        <p:spPr>
          <a:xfrm>
            <a:off x="3048856" y="2692904"/>
            <a:ext cx="6097712" cy="1477328"/>
          </a:xfrm>
          <a:prstGeom prst="rect">
            <a:avLst/>
          </a:prstGeom>
          <a:noFill/>
        </p:spPr>
        <p:txBody>
          <a:bodyPr wrap="square">
            <a:spAutoFit/>
          </a:bodyPr>
          <a:lstStyle/>
          <a:p>
            <a:pPr marL="12700">
              <a:lnSpc>
                <a:spcPct val="100000"/>
              </a:lnSpc>
              <a:spcBef>
                <a:spcPts val="5"/>
              </a:spcBef>
            </a:pPr>
            <a:r>
              <a:rPr lang="en-US" sz="1800" u="heavy" spc="-5" dirty="0">
                <a:solidFill>
                  <a:srgbClr val="404040"/>
                </a:solidFill>
                <a:uFill>
                  <a:solidFill>
                    <a:srgbClr val="404040"/>
                  </a:solidFill>
                </a:uFill>
                <a:latin typeface="Carlito"/>
                <a:cs typeface="Carlito"/>
              </a:rPr>
              <a:t>Instructors:</a:t>
            </a:r>
            <a:endParaRPr lang="en-US" sz="1800" dirty="0">
              <a:latin typeface="Carlito"/>
              <a:cs typeface="Carlito"/>
            </a:endParaRPr>
          </a:p>
          <a:p>
            <a:pPr algn="l"/>
            <a:r>
              <a:rPr lang="en-US" sz="1800" b="1" i="0" dirty="0">
                <a:solidFill>
                  <a:srgbClr val="24292F"/>
                </a:solidFill>
                <a:effectLst/>
                <a:latin typeface="-apple-system"/>
              </a:rPr>
              <a:t>Instructors: Rav Ahuja, Alex </a:t>
            </a:r>
            <a:r>
              <a:rPr lang="en-US" sz="1800" b="1" i="0" dirty="0" err="1">
                <a:solidFill>
                  <a:srgbClr val="24292F"/>
                </a:solidFill>
                <a:effectLst/>
                <a:latin typeface="-apple-system"/>
              </a:rPr>
              <a:t>Aklson</a:t>
            </a:r>
            <a:r>
              <a:rPr lang="en-US" sz="1800" b="1" i="0" dirty="0">
                <a:solidFill>
                  <a:srgbClr val="24292F"/>
                </a:solidFill>
                <a:effectLst/>
                <a:latin typeface="-apple-system"/>
              </a:rPr>
              <a:t>, </a:t>
            </a:r>
            <a:r>
              <a:rPr lang="en-US" sz="1800" b="1" i="0" dirty="0" err="1">
                <a:solidFill>
                  <a:srgbClr val="24292F"/>
                </a:solidFill>
                <a:effectLst/>
                <a:latin typeface="-apple-system"/>
              </a:rPr>
              <a:t>Aije</a:t>
            </a:r>
            <a:r>
              <a:rPr lang="en-US" sz="1800" b="1" i="0" dirty="0">
                <a:solidFill>
                  <a:srgbClr val="24292F"/>
                </a:solidFill>
                <a:effectLst/>
                <a:latin typeface="-apple-system"/>
              </a:rPr>
              <a:t> </a:t>
            </a:r>
            <a:r>
              <a:rPr lang="en-US" sz="1800" b="1" i="0" dirty="0" err="1">
                <a:solidFill>
                  <a:srgbClr val="24292F"/>
                </a:solidFill>
                <a:effectLst/>
                <a:latin typeface="-apple-system"/>
              </a:rPr>
              <a:t>Egwaikhide</a:t>
            </a:r>
            <a:r>
              <a:rPr lang="en-US" sz="1800" b="1" i="0" dirty="0">
                <a:solidFill>
                  <a:srgbClr val="24292F"/>
                </a:solidFill>
                <a:effectLst/>
                <a:latin typeface="-apple-system"/>
              </a:rPr>
              <a:t>, Svetlana Levitan, Romeo </a:t>
            </a:r>
            <a:r>
              <a:rPr lang="en-US" sz="1800" b="1" i="0" dirty="0" err="1">
                <a:solidFill>
                  <a:srgbClr val="24292F"/>
                </a:solidFill>
                <a:effectLst/>
                <a:latin typeface="-apple-system"/>
              </a:rPr>
              <a:t>Kienzler</a:t>
            </a:r>
            <a:r>
              <a:rPr lang="en-US" sz="1800" b="1" i="0" dirty="0">
                <a:solidFill>
                  <a:srgbClr val="24292F"/>
                </a:solidFill>
                <a:effectLst/>
                <a:latin typeface="-apple-system"/>
              </a:rPr>
              <a:t>, </a:t>
            </a:r>
            <a:r>
              <a:rPr lang="en-US" sz="1800" b="1" i="0" dirty="0" err="1">
                <a:solidFill>
                  <a:srgbClr val="24292F"/>
                </a:solidFill>
                <a:effectLst/>
                <a:latin typeface="-apple-system"/>
              </a:rPr>
              <a:t>Polong</a:t>
            </a:r>
            <a:r>
              <a:rPr lang="en-US" sz="1800" b="1" i="0" dirty="0">
                <a:solidFill>
                  <a:srgbClr val="24292F"/>
                </a:solidFill>
                <a:effectLst/>
                <a:latin typeface="-apple-system"/>
              </a:rPr>
              <a:t> Lin, Joseph </a:t>
            </a:r>
            <a:r>
              <a:rPr lang="en-US" sz="1800" b="1" i="0" dirty="0" err="1">
                <a:solidFill>
                  <a:srgbClr val="24292F"/>
                </a:solidFill>
                <a:effectLst/>
                <a:latin typeface="-apple-system"/>
              </a:rPr>
              <a:t>Santarcangelo</a:t>
            </a:r>
            <a:r>
              <a:rPr lang="en-US" sz="1800" b="1" i="0" dirty="0">
                <a:solidFill>
                  <a:srgbClr val="24292F"/>
                </a:solidFill>
                <a:effectLst/>
                <a:latin typeface="-apple-system"/>
              </a:rPr>
              <a:t>, Azim </a:t>
            </a:r>
            <a:r>
              <a:rPr lang="en-US" sz="1800" b="1" i="0" dirty="0" err="1">
                <a:solidFill>
                  <a:srgbClr val="24292F"/>
                </a:solidFill>
                <a:effectLst/>
                <a:latin typeface="-apple-system"/>
              </a:rPr>
              <a:t>Hirjani</a:t>
            </a:r>
            <a:r>
              <a:rPr lang="en-US" sz="1800" b="1" i="0" dirty="0">
                <a:solidFill>
                  <a:srgbClr val="24292F"/>
                </a:solidFill>
                <a:effectLst/>
                <a:latin typeface="-apple-system"/>
              </a:rPr>
              <a:t>, </a:t>
            </a:r>
            <a:r>
              <a:rPr lang="en-US" sz="1800" b="1" i="0" dirty="0" err="1">
                <a:solidFill>
                  <a:srgbClr val="24292F"/>
                </a:solidFill>
                <a:effectLst/>
                <a:latin typeface="-apple-system"/>
              </a:rPr>
              <a:t>Hima</a:t>
            </a:r>
            <a:r>
              <a:rPr lang="en-US" sz="1800" b="1" i="0" dirty="0">
                <a:solidFill>
                  <a:srgbClr val="24292F"/>
                </a:solidFill>
                <a:effectLst/>
                <a:latin typeface="-apple-system"/>
              </a:rPr>
              <a:t> Vasudevan, </a:t>
            </a:r>
            <a:r>
              <a:rPr lang="en-US" sz="1800" b="1" i="0" dirty="0" err="1">
                <a:solidFill>
                  <a:srgbClr val="24292F"/>
                </a:solidFill>
                <a:effectLst/>
                <a:latin typeface="-apple-system"/>
              </a:rPr>
              <a:t>Saishruthi</a:t>
            </a:r>
            <a:r>
              <a:rPr lang="en-US" sz="1800" b="1" i="0" dirty="0">
                <a:solidFill>
                  <a:srgbClr val="24292F"/>
                </a:solidFill>
                <a:effectLst/>
                <a:latin typeface="-apple-system"/>
              </a:rPr>
              <a:t> Swaminathan, Saeed </a:t>
            </a:r>
            <a:r>
              <a:rPr lang="en-US" sz="1800" b="1" i="0" dirty="0" err="1">
                <a:solidFill>
                  <a:srgbClr val="24292F"/>
                </a:solidFill>
                <a:effectLst/>
                <a:latin typeface="-apple-system"/>
              </a:rPr>
              <a:t>Aghabozorgi</a:t>
            </a:r>
            <a:r>
              <a:rPr lang="en-US" sz="1800" b="1" i="0" dirty="0">
                <a:solidFill>
                  <a:srgbClr val="24292F"/>
                </a:solidFill>
                <a:effectLst/>
                <a:latin typeface="-apple-system"/>
              </a:rPr>
              <a:t>, Yan Luo</a:t>
            </a:r>
          </a:p>
        </p:txBody>
      </p:sp>
    </p:spTree>
    <p:extLst>
      <p:ext uri="{BB962C8B-B14F-4D97-AF65-F5344CB8AC3E}">
        <p14:creationId xmlns:p14="http://schemas.microsoft.com/office/powerpoint/2010/main" val="34100085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marL="241300" marR="142875" indent="-228600">
              <a:lnSpc>
                <a:spcPct val="90000"/>
              </a:lnSpc>
              <a:spcBef>
                <a:spcPts val="359"/>
              </a:spcBef>
              <a:buFont typeface="Arial"/>
              <a:buChar char="•"/>
              <a:tabLst>
                <a:tab pos="240665" algn="l"/>
                <a:tab pos="241300" algn="l"/>
              </a:tabLst>
            </a:pPr>
            <a:r>
              <a:rPr lang="en-US" dirty="0">
                <a:solidFill>
                  <a:schemeClr val="tx1"/>
                </a:solidFill>
              </a:rPr>
              <a:t>Collected data from public SpaceX API and SpaceX Wikipedia page. Created labels  column ‘class’ which classifies successful landings. Explored data using SQL,  visualization, folium maps, and dashboards. Gathered relevant columns to be used as  features. Changed all categorical variables to binary using one hot encoding.  Standardized data and used </a:t>
            </a:r>
            <a:r>
              <a:rPr lang="en-US" dirty="0" err="1">
                <a:solidFill>
                  <a:schemeClr val="tx1"/>
                </a:solidFill>
              </a:rPr>
              <a:t>GridSearchCV</a:t>
            </a:r>
            <a:r>
              <a:rPr lang="en-US" dirty="0">
                <a:solidFill>
                  <a:schemeClr val="tx1"/>
                </a:solidFill>
              </a:rPr>
              <a:t> to find best parameters for machine learning  models. Visualize accuracy score of all models.</a:t>
            </a:r>
          </a:p>
          <a:p>
            <a:pPr>
              <a:lnSpc>
                <a:spcPct val="100000"/>
              </a:lnSpc>
              <a:buClr>
                <a:srgbClr val="BB562C"/>
              </a:buClr>
              <a:buFont typeface="Arial"/>
              <a:buChar char="•"/>
            </a:pPr>
            <a:endParaRPr lang="en-US" dirty="0">
              <a:solidFill>
                <a:schemeClr val="tx1"/>
              </a:solidFill>
            </a:endParaRPr>
          </a:p>
          <a:p>
            <a:pPr marL="241300" marR="5080" indent="-228600">
              <a:lnSpc>
                <a:spcPct val="90900"/>
              </a:lnSpc>
              <a:spcBef>
                <a:spcPts val="1645"/>
              </a:spcBef>
              <a:buFont typeface="Arial"/>
              <a:buChar char="•"/>
              <a:tabLst>
                <a:tab pos="240665" algn="l"/>
                <a:tab pos="241300" algn="l"/>
              </a:tabLst>
            </a:pPr>
            <a:r>
              <a:rPr lang="en-US" dirty="0">
                <a:solidFill>
                  <a:schemeClr val="tx1"/>
                </a:solidFill>
              </a:rPr>
              <a:t>Four machine learning models were produced: Logistic Regression, Support Vector  Machine, Decision Tree Classifier, and K Nearest Neighbors. All produced similar results  with accuracy rate of about 83.33%. All models over predicted successful landings. More  data is needed for better model determination and accuracy.</a:t>
            </a:r>
          </a:p>
          <a:p>
            <a:pPr>
              <a:lnSpc>
                <a:spcPct val="120000"/>
              </a:lnSpc>
              <a:spcBef>
                <a:spcPts val="1400"/>
              </a:spcBef>
            </a:pPr>
            <a:endParaRPr lang="en-US" dirty="0">
              <a:solidFill>
                <a:schemeClr val="tx1"/>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object 6">
            <a:extLst>
              <a:ext uri="{FF2B5EF4-FFF2-40B4-BE49-F238E27FC236}">
                <a16:creationId xmlns:a16="http://schemas.microsoft.com/office/drawing/2014/main" id="{97D65AD8-ED65-CF84-984B-E18321263BC7}"/>
              </a:ext>
            </a:extLst>
          </p:cNvPr>
          <p:cNvSpPr/>
          <p:nvPr/>
        </p:nvSpPr>
        <p:spPr>
          <a:xfrm>
            <a:off x="5062728" y="1754123"/>
            <a:ext cx="237744" cy="1389888"/>
          </a:xfrm>
          <a:prstGeom prst="rect">
            <a:avLst/>
          </a:prstGeom>
          <a:blipFill>
            <a:blip r:embed="rId3" cstate="print"/>
            <a:stretch>
              <a:fillRect/>
            </a:stretch>
          </a:blipFill>
        </p:spPr>
        <p:txBody>
          <a:bodyPr wrap="square" lIns="0" tIns="0" rIns="0" bIns="0" rtlCol="0"/>
          <a:lstStyle/>
          <a:p>
            <a:endParaRPr/>
          </a:p>
        </p:txBody>
      </p:sp>
      <p:grpSp>
        <p:nvGrpSpPr>
          <p:cNvPr id="3" name="object 7">
            <a:extLst>
              <a:ext uri="{FF2B5EF4-FFF2-40B4-BE49-F238E27FC236}">
                <a16:creationId xmlns:a16="http://schemas.microsoft.com/office/drawing/2014/main" id="{FF03A9CB-DEDA-1F4C-7793-892B5BFED7CC}"/>
              </a:ext>
            </a:extLst>
          </p:cNvPr>
          <p:cNvGrpSpPr/>
          <p:nvPr/>
        </p:nvGrpSpPr>
        <p:grpSpPr>
          <a:xfrm>
            <a:off x="4782311" y="1478280"/>
            <a:ext cx="1851660" cy="1607820"/>
            <a:chOff x="4782311" y="1478280"/>
            <a:chExt cx="1851660" cy="1607820"/>
          </a:xfrm>
          <a:solidFill>
            <a:schemeClr val="accent1"/>
          </a:solidFill>
        </p:grpSpPr>
        <p:sp>
          <p:nvSpPr>
            <p:cNvPr id="4" name="object 8">
              <a:extLst>
                <a:ext uri="{FF2B5EF4-FFF2-40B4-BE49-F238E27FC236}">
                  <a16:creationId xmlns:a16="http://schemas.microsoft.com/office/drawing/2014/main" id="{DB904564-ADEE-63E4-15BF-2CA68FCC7755}"/>
                </a:ext>
              </a:extLst>
            </p:cNvPr>
            <p:cNvSpPr/>
            <p:nvPr/>
          </p:nvSpPr>
          <p:spPr>
            <a:xfrm>
              <a:off x="5084063" y="1766316"/>
              <a:ext cx="158496" cy="1319784"/>
            </a:xfrm>
            <a:prstGeom prst="rect">
              <a:avLst/>
            </a:prstGeom>
            <a:grpFill/>
          </p:spPr>
          <p:txBody>
            <a:bodyPr wrap="square" lIns="0" tIns="0" rIns="0" bIns="0" rtlCol="0"/>
            <a:lstStyle/>
            <a:p>
              <a:endParaRPr/>
            </a:p>
          </p:txBody>
        </p:sp>
        <p:sp>
          <p:nvSpPr>
            <p:cNvPr id="7" name="object 9">
              <a:extLst>
                <a:ext uri="{FF2B5EF4-FFF2-40B4-BE49-F238E27FC236}">
                  <a16:creationId xmlns:a16="http://schemas.microsoft.com/office/drawing/2014/main" id="{D46612DD-E0F5-F823-E885-BAA17B6F95E0}"/>
                </a:ext>
              </a:extLst>
            </p:cNvPr>
            <p:cNvSpPr/>
            <p:nvPr/>
          </p:nvSpPr>
          <p:spPr>
            <a:xfrm>
              <a:off x="4782311" y="1478280"/>
              <a:ext cx="1851660" cy="1143000"/>
            </a:xfrm>
            <a:prstGeom prst="rect">
              <a:avLst/>
            </a:prstGeom>
            <a:grpFill/>
          </p:spPr>
          <p:txBody>
            <a:bodyPr wrap="square" lIns="0" tIns="0" rIns="0" bIns="0" rtlCol="0"/>
            <a:lstStyle/>
            <a:p>
              <a:endParaRPr/>
            </a:p>
          </p:txBody>
        </p:sp>
        <p:sp>
          <p:nvSpPr>
            <p:cNvPr id="8" name="object 10">
              <a:extLst>
                <a:ext uri="{FF2B5EF4-FFF2-40B4-BE49-F238E27FC236}">
                  <a16:creationId xmlns:a16="http://schemas.microsoft.com/office/drawing/2014/main" id="{76EC6174-84CA-B239-C640-2B96ADFCB4F3}"/>
                </a:ext>
              </a:extLst>
            </p:cNvPr>
            <p:cNvSpPr/>
            <p:nvPr/>
          </p:nvSpPr>
          <p:spPr>
            <a:xfrm>
              <a:off x="4888991" y="1719072"/>
              <a:ext cx="1677923" cy="696467"/>
            </a:xfrm>
            <a:prstGeom prst="rect">
              <a:avLst/>
            </a:prstGeom>
            <a:grpFill/>
          </p:spPr>
          <p:txBody>
            <a:bodyPr wrap="square" lIns="0" tIns="0" rIns="0" bIns="0" rtlCol="0"/>
            <a:lstStyle/>
            <a:p>
              <a:endParaRPr/>
            </a:p>
          </p:txBody>
        </p:sp>
        <p:sp>
          <p:nvSpPr>
            <p:cNvPr id="9" name="object 11">
              <a:extLst>
                <a:ext uri="{FF2B5EF4-FFF2-40B4-BE49-F238E27FC236}">
                  <a16:creationId xmlns:a16="http://schemas.microsoft.com/office/drawing/2014/main" id="{3146300C-07E4-5C6E-EDF7-0BD0AD21C255}"/>
                </a:ext>
              </a:extLst>
            </p:cNvPr>
            <p:cNvSpPr/>
            <p:nvPr/>
          </p:nvSpPr>
          <p:spPr>
            <a:xfrm>
              <a:off x="4803647" y="1499616"/>
              <a:ext cx="1772411" cy="1063752"/>
            </a:xfrm>
            <a:prstGeom prst="rect">
              <a:avLst/>
            </a:prstGeom>
            <a:grpFill/>
          </p:spPr>
          <p:txBody>
            <a:bodyPr wrap="square" lIns="0" tIns="0" rIns="0" bIns="0" rtlCol="0"/>
            <a:lstStyle/>
            <a:p>
              <a:endParaRPr/>
            </a:p>
          </p:txBody>
        </p:sp>
      </p:grpSp>
      <p:sp>
        <p:nvSpPr>
          <p:cNvPr id="10" name="object 12">
            <a:extLst>
              <a:ext uri="{FF2B5EF4-FFF2-40B4-BE49-F238E27FC236}">
                <a16:creationId xmlns:a16="http://schemas.microsoft.com/office/drawing/2014/main" id="{7B929FB3-F972-CF53-3C43-A5CD3BA8C378}"/>
              </a:ext>
            </a:extLst>
          </p:cNvPr>
          <p:cNvSpPr txBox="1"/>
          <p:nvPr/>
        </p:nvSpPr>
        <p:spPr>
          <a:xfrm>
            <a:off x="5015865" y="1766061"/>
            <a:ext cx="1327150" cy="462915"/>
          </a:xfrm>
          <a:prstGeom prst="rect">
            <a:avLst/>
          </a:prstGeom>
        </p:spPr>
        <p:txBody>
          <a:bodyPr vert="horz" wrap="square" lIns="0" tIns="36195" rIns="0" bIns="0" rtlCol="0">
            <a:spAutoFit/>
          </a:bodyPr>
          <a:lstStyle/>
          <a:p>
            <a:pPr marL="479425" marR="5080" indent="-466725">
              <a:lnSpc>
                <a:spcPts val="1639"/>
              </a:lnSpc>
              <a:spcBef>
                <a:spcPts val="285"/>
              </a:spcBef>
            </a:pPr>
            <a:r>
              <a:rPr sz="1500" spc="-5" dirty="0">
                <a:solidFill>
                  <a:srgbClr val="FFFFFF"/>
                </a:solidFill>
                <a:latin typeface="Carlito"/>
                <a:cs typeface="Carlito"/>
              </a:rPr>
              <a:t>Request </a:t>
            </a:r>
            <a:r>
              <a:rPr sz="1500" spc="-10" dirty="0">
                <a:solidFill>
                  <a:srgbClr val="FFFFFF"/>
                </a:solidFill>
                <a:latin typeface="Carlito"/>
                <a:cs typeface="Carlito"/>
              </a:rPr>
              <a:t>(Space</a:t>
            </a:r>
            <a:r>
              <a:rPr sz="1500" spc="-240" dirty="0">
                <a:solidFill>
                  <a:srgbClr val="FFFFFF"/>
                </a:solidFill>
                <a:latin typeface="Carlito"/>
                <a:cs typeface="Carlito"/>
              </a:rPr>
              <a:t> </a:t>
            </a:r>
            <a:r>
              <a:rPr sz="1500" dirty="0">
                <a:solidFill>
                  <a:srgbClr val="FFFFFF"/>
                </a:solidFill>
                <a:latin typeface="Carlito"/>
                <a:cs typeface="Carlito"/>
              </a:rPr>
              <a:t>X  APIs)</a:t>
            </a:r>
            <a:endParaRPr sz="1500" dirty="0">
              <a:latin typeface="Carlito"/>
              <a:cs typeface="Carlito"/>
            </a:endParaRPr>
          </a:p>
        </p:txBody>
      </p:sp>
      <p:grpSp>
        <p:nvGrpSpPr>
          <p:cNvPr id="11" name="object 13">
            <a:extLst>
              <a:ext uri="{FF2B5EF4-FFF2-40B4-BE49-F238E27FC236}">
                <a16:creationId xmlns:a16="http://schemas.microsoft.com/office/drawing/2014/main" id="{C2C5BD9A-5540-889A-9E57-A154EBA2396C}"/>
              </a:ext>
            </a:extLst>
          </p:cNvPr>
          <p:cNvGrpSpPr/>
          <p:nvPr/>
        </p:nvGrpSpPr>
        <p:grpSpPr>
          <a:xfrm>
            <a:off x="4782311" y="2807207"/>
            <a:ext cx="1851660" cy="1666239"/>
            <a:chOff x="4782311" y="2807207"/>
            <a:chExt cx="1851660" cy="1666239"/>
          </a:xfrm>
          <a:solidFill>
            <a:schemeClr val="accent1"/>
          </a:solidFill>
        </p:grpSpPr>
        <p:sp>
          <p:nvSpPr>
            <p:cNvPr id="13" name="object 14">
              <a:extLst>
                <a:ext uri="{FF2B5EF4-FFF2-40B4-BE49-F238E27FC236}">
                  <a16:creationId xmlns:a16="http://schemas.microsoft.com/office/drawing/2014/main" id="{2D1E0CA6-DE40-BCBC-AE46-99EEEB406F9F}"/>
                </a:ext>
              </a:extLst>
            </p:cNvPr>
            <p:cNvSpPr/>
            <p:nvPr/>
          </p:nvSpPr>
          <p:spPr>
            <a:xfrm>
              <a:off x="5062727" y="3073907"/>
              <a:ext cx="237744" cy="1399032"/>
            </a:xfrm>
            <a:prstGeom prst="rect">
              <a:avLst/>
            </a:prstGeom>
            <a:grpFill/>
          </p:spPr>
          <p:txBody>
            <a:bodyPr wrap="square" lIns="0" tIns="0" rIns="0" bIns="0" rtlCol="0"/>
            <a:lstStyle/>
            <a:p>
              <a:endParaRPr/>
            </a:p>
          </p:txBody>
        </p:sp>
        <p:sp>
          <p:nvSpPr>
            <p:cNvPr id="14" name="object 15">
              <a:extLst>
                <a:ext uri="{FF2B5EF4-FFF2-40B4-BE49-F238E27FC236}">
                  <a16:creationId xmlns:a16="http://schemas.microsoft.com/office/drawing/2014/main" id="{F7FF4AFA-DC58-8456-2BB6-F7B1750D57A4}"/>
                </a:ext>
              </a:extLst>
            </p:cNvPr>
            <p:cNvSpPr/>
            <p:nvPr/>
          </p:nvSpPr>
          <p:spPr>
            <a:xfrm>
              <a:off x="5084063" y="3095243"/>
              <a:ext cx="158496" cy="1319784"/>
            </a:xfrm>
            <a:prstGeom prst="rect">
              <a:avLst/>
            </a:prstGeom>
            <a:grpFill/>
          </p:spPr>
          <p:txBody>
            <a:bodyPr wrap="square" lIns="0" tIns="0" rIns="0" bIns="0" rtlCol="0"/>
            <a:lstStyle/>
            <a:p>
              <a:endParaRPr/>
            </a:p>
          </p:txBody>
        </p:sp>
        <p:sp>
          <p:nvSpPr>
            <p:cNvPr id="15" name="object 16">
              <a:extLst>
                <a:ext uri="{FF2B5EF4-FFF2-40B4-BE49-F238E27FC236}">
                  <a16:creationId xmlns:a16="http://schemas.microsoft.com/office/drawing/2014/main" id="{A67CBD5A-EBC7-80FD-9ECA-A4E8EBE38B62}"/>
                </a:ext>
              </a:extLst>
            </p:cNvPr>
            <p:cNvSpPr/>
            <p:nvPr/>
          </p:nvSpPr>
          <p:spPr>
            <a:xfrm>
              <a:off x="4782311" y="2807207"/>
              <a:ext cx="1851660" cy="1143000"/>
            </a:xfrm>
            <a:prstGeom prst="rect">
              <a:avLst/>
            </a:prstGeom>
            <a:grpFill/>
          </p:spPr>
          <p:txBody>
            <a:bodyPr wrap="square" lIns="0" tIns="0" rIns="0" bIns="0" rtlCol="0"/>
            <a:lstStyle/>
            <a:p>
              <a:endParaRPr/>
            </a:p>
          </p:txBody>
        </p:sp>
        <p:sp>
          <p:nvSpPr>
            <p:cNvPr id="16" name="object 17">
              <a:extLst>
                <a:ext uri="{FF2B5EF4-FFF2-40B4-BE49-F238E27FC236}">
                  <a16:creationId xmlns:a16="http://schemas.microsoft.com/office/drawing/2014/main" id="{0949ED79-1806-68B8-EDB2-4D154786728A}"/>
                </a:ext>
              </a:extLst>
            </p:cNvPr>
            <p:cNvSpPr/>
            <p:nvPr/>
          </p:nvSpPr>
          <p:spPr>
            <a:xfrm>
              <a:off x="4888991" y="2839211"/>
              <a:ext cx="1677923" cy="1115568"/>
            </a:xfrm>
            <a:prstGeom prst="rect">
              <a:avLst/>
            </a:prstGeom>
            <a:grpFill/>
          </p:spPr>
          <p:txBody>
            <a:bodyPr wrap="square" lIns="0" tIns="0" rIns="0" bIns="0" rtlCol="0"/>
            <a:lstStyle/>
            <a:p>
              <a:endParaRPr/>
            </a:p>
          </p:txBody>
        </p:sp>
        <p:sp>
          <p:nvSpPr>
            <p:cNvPr id="17" name="object 18">
              <a:extLst>
                <a:ext uri="{FF2B5EF4-FFF2-40B4-BE49-F238E27FC236}">
                  <a16:creationId xmlns:a16="http://schemas.microsoft.com/office/drawing/2014/main" id="{9AD4EA12-FE57-FF4C-37E1-D3134DE4B75B}"/>
                </a:ext>
              </a:extLst>
            </p:cNvPr>
            <p:cNvSpPr/>
            <p:nvPr/>
          </p:nvSpPr>
          <p:spPr>
            <a:xfrm>
              <a:off x="4803647" y="2828543"/>
              <a:ext cx="1772411" cy="1063752"/>
            </a:xfrm>
            <a:prstGeom prst="rect">
              <a:avLst/>
            </a:prstGeom>
            <a:grpFill/>
          </p:spPr>
          <p:txBody>
            <a:bodyPr wrap="square" lIns="0" tIns="0" rIns="0" bIns="0" rtlCol="0"/>
            <a:lstStyle/>
            <a:p>
              <a:endParaRPr/>
            </a:p>
          </p:txBody>
        </p:sp>
      </p:grpSp>
      <p:sp>
        <p:nvSpPr>
          <p:cNvPr id="18" name="object 19">
            <a:extLst>
              <a:ext uri="{FF2B5EF4-FFF2-40B4-BE49-F238E27FC236}">
                <a16:creationId xmlns:a16="http://schemas.microsoft.com/office/drawing/2014/main" id="{ACE480F9-7E66-045E-2C0F-DBC08BB9B370}"/>
              </a:ext>
            </a:extLst>
          </p:cNvPr>
          <p:cNvSpPr txBox="1"/>
          <p:nvPr/>
        </p:nvSpPr>
        <p:spPr>
          <a:xfrm>
            <a:off x="5015865" y="2886583"/>
            <a:ext cx="1332865" cy="882015"/>
          </a:xfrm>
          <a:prstGeom prst="rect">
            <a:avLst/>
          </a:prstGeom>
        </p:spPr>
        <p:txBody>
          <a:bodyPr vert="horz" wrap="square" lIns="0" tIns="31750" rIns="0" bIns="0" rtlCol="0">
            <a:spAutoFit/>
          </a:bodyPr>
          <a:lstStyle/>
          <a:p>
            <a:pPr marL="12700" marR="5080" indent="4445" algn="ctr">
              <a:lnSpc>
                <a:spcPct val="91600"/>
              </a:lnSpc>
              <a:spcBef>
                <a:spcPts val="250"/>
              </a:spcBef>
            </a:pPr>
            <a:r>
              <a:rPr sz="1500" dirty="0">
                <a:solidFill>
                  <a:srgbClr val="FFFFFF"/>
                </a:solidFill>
                <a:latin typeface="Carlito"/>
                <a:cs typeface="Carlito"/>
              </a:rPr>
              <a:t>.JSON </a:t>
            </a:r>
            <a:r>
              <a:rPr sz="1500" spc="-5" dirty="0">
                <a:solidFill>
                  <a:srgbClr val="FFFFFF"/>
                </a:solidFill>
                <a:latin typeface="Carlito"/>
                <a:cs typeface="Carlito"/>
              </a:rPr>
              <a:t>file </a:t>
            </a:r>
            <a:r>
              <a:rPr sz="1500" dirty="0">
                <a:solidFill>
                  <a:srgbClr val="FFFFFF"/>
                </a:solidFill>
                <a:latin typeface="Carlito"/>
                <a:cs typeface="Carlito"/>
              </a:rPr>
              <a:t>+  </a:t>
            </a:r>
            <a:r>
              <a:rPr sz="1500" spc="-10" dirty="0">
                <a:solidFill>
                  <a:srgbClr val="FFFFFF"/>
                </a:solidFill>
                <a:latin typeface="Carlito"/>
                <a:cs typeface="Carlito"/>
              </a:rPr>
              <a:t>Lists(Launch</a:t>
            </a:r>
            <a:r>
              <a:rPr sz="1500" spc="-125" dirty="0">
                <a:solidFill>
                  <a:srgbClr val="FFFFFF"/>
                </a:solidFill>
                <a:latin typeface="Carlito"/>
                <a:cs typeface="Carlito"/>
              </a:rPr>
              <a:t> </a:t>
            </a:r>
            <a:r>
              <a:rPr sz="1500" spc="-10" dirty="0">
                <a:solidFill>
                  <a:srgbClr val="FFFFFF"/>
                </a:solidFill>
                <a:latin typeface="Carlito"/>
                <a:cs typeface="Carlito"/>
              </a:rPr>
              <a:t>Site,  </a:t>
            </a:r>
            <a:r>
              <a:rPr sz="1500" spc="-5" dirty="0">
                <a:solidFill>
                  <a:srgbClr val="FFFFFF"/>
                </a:solidFill>
                <a:latin typeface="Carlito"/>
                <a:cs typeface="Carlito"/>
              </a:rPr>
              <a:t>Booster </a:t>
            </a:r>
            <a:r>
              <a:rPr sz="1500" spc="-25" dirty="0">
                <a:solidFill>
                  <a:srgbClr val="FFFFFF"/>
                </a:solidFill>
                <a:latin typeface="Carlito"/>
                <a:cs typeface="Carlito"/>
              </a:rPr>
              <a:t>Version,  </a:t>
            </a:r>
            <a:r>
              <a:rPr sz="1500" spc="-20" dirty="0">
                <a:solidFill>
                  <a:srgbClr val="FFFFFF"/>
                </a:solidFill>
                <a:latin typeface="Carlito"/>
                <a:cs typeface="Carlito"/>
              </a:rPr>
              <a:t>Payload</a:t>
            </a:r>
            <a:r>
              <a:rPr sz="1500" spc="-75" dirty="0">
                <a:solidFill>
                  <a:srgbClr val="FFFFFF"/>
                </a:solidFill>
                <a:latin typeface="Carlito"/>
                <a:cs typeface="Carlito"/>
              </a:rPr>
              <a:t> </a:t>
            </a:r>
            <a:r>
              <a:rPr sz="1500" spc="-15" dirty="0">
                <a:solidFill>
                  <a:srgbClr val="FFFFFF"/>
                </a:solidFill>
                <a:latin typeface="Carlito"/>
                <a:cs typeface="Carlito"/>
              </a:rPr>
              <a:t>Data)</a:t>
            </a:r>
            <a:endParaRPr sz="1500" dirty="0">
              <a:latin typeface="Carlito"/>
              <a:cs typeface="Carlito"/>
            </a:endParaRPr>
          </a:p>
        </p:txBody>
      </p:sp>
      <p:grpSp>
        <p:nvGrpSpPr>
          <p:cNvPr id="19" name="object 20">
            <a:extLst>
              <a:ext uri="{FF2B5EF4-FFF2-40B4-BE49-F238E27FC236}">
                <a16:creationId xmlns:a16="http://schemas.microsoft.com/office/drawing/2014/main" id="{7DE9572D-1639-E188-E4A6-5CE8D5933C4F}"/>
              </a:ext>
            </a:extLst>
          </p:cNvPr>
          <p:cNvGrpSpPr/>
          <p:nvPr/>
        </p:nvGrpSpPr>
        <p:grpSpPr>
          <a:xfrm>
            <a:off x="4782311" y="4137659"/>
            <a:ext cx="2790825" cy="1141730"/>
            <a:chOff x="4782311" y="4137659"/>
            <a:chExt cx="2790825" cy="1141730"/>
          </a:xfrm>
          <a:solidFill>
            <a:schemeClr val="accent1"/>
          </a:solidFill>
        </p:grpSpPr>
        <p:sp>
          <p:nvSpPr>
            <p:cNvPr id="20" name="object 21">
              <a:extLst>
                <a:ext uri="{FF2B5EF4-FFF2-40B4-BE49-F238E27FC236}">
                  <a16:creationId xmlns:a16="http://schemas.microsoft.com/office/drawing/2014/main" id="{86BA7E60-5FC7-9FA2-5D99-ABCBD5967E70}"/>
                </a:ext>
              </a:extLst>
            </p:cNvPr>
            <p:cNvSpPr/>
            <p:nvPr/>
          </p:nvSpPr>
          <p:spPr>
            <a:xfrm>
              <a:off x="5146547" y="4319015"/>
              <a:ext cx="2426207" cy="239268"/>
            </a:xfrm>
            <a:prstGeom prst="rect">
              <a:avLst/>
            </a:prstGeom>
            <a:grpFill/>
          </p:spPr>
          <p:txBody>
            <a:bodyPr wrap="square" lIns="0" tIns="0" rIns="0" bIns="0" rtlCol="0"/>
            <a:lstStyle/>
            <a:p>
              <a:endParaRPr/>
            </a:p>
          </p:txBody>
        </p:sp>
        <p:sp>
          <p:nvSpPr>
            <p:cNvPr id="21" name="object 22">
              <a:extLst>
                <a:ext uri="{FF2B5EF4-FFF2-40B4-BE49-F238E27FC236}">
                  <a16:creationId xmlns:a16="http://schemas.microsoft.com/office/drawing/2014/main" id="{F9C3BF28-C345-CC98-87A2-FA08ED983D60}"/>
                </a:ext>
              </a:extLst>
            </p:cNvPr>
            <p:cNvSpPr/>
            <p:nvPr/>
          </p:nvSpPr>
          <p:spPr>
            <a:xfrm>
              <a:off x="5167883" y="4340351"/>
              <a:ext cx="2346960" cy="160019"/>
            </a:xfrm>
            <a:prstGeom prst="rect">
              <a:avLst/>
            </a:prstGeom>
            <a:grpFill/>
          </p:spPr>
          <p:txBody>
            <a:bodyPr wrap="square" lIns="0" tIns="0" rIns="0" bIns="0" rtlCol="0"/>
            <a:lstStyle/>
            <a:p>
              <a:endParaRPr/>
            </a:p>
          </p:txBody>
        </p:sp>
        <p:sp>
          <p:nvSpPr>
            <p:cNvPr id="22" name="object 23">
              <a:extLst>
                <a:ext uri="{FF2B5EF4-FFF2-40B4-BE49-F238E27FC236}">
                  <a16:creationId xmlns:a16="http://schemas.microsoft.com/office/drawing/2014/main" id="{8C2CFEDA-2DD6-B9F3-A99E-7AA4D022A2DE}"/>
                </a:ext>
              </a:extLst>
            </p:cNvPr>
            <p:cNvSpPr/>
            <p:nvPr/>
          </p:nvSpPr>
          <p:spPr>
            <a:xfrm>
              <a:off x="4782311" y="4137659"/>
              <a:ext cx="1851660" cy="1141476"/>
            </a:xfrm>
            <a:prstGeom prst="rect">
              <a:avLst/>
            </a:prstGeom>
            <a:grpFill/>
          </p:spPr>
          <p:txBody>
            <a:bodyPr wrap="square" lIns="0" tIns="0" rIns="0" bIns="0" rtlCol="0"/>
            <a:lstStyle/>
            <a:p>
              <a:endParaRPr/>
            </a:p>
          </p:txBody>
        </p:sp>
        <p:sp>
          <p:nvSpPr>
            <p:cNvPr id="23" name="object 24">
              <a:extLst>
                <a:ext uri="{FF2B5EF4-FFF2-40B4-BE49-F238E27FC236}">
                  <a16:creationId xmlns:a16="http://schemas.microsoft.com/office/drawing/2014/main" id="{93C3E627-638C-D5FD-F454-E2C9DC349DB0}"/>
                </a:ext>
              </a:extLst>
            </p:cNvPr>
            <p:cNvSpPr/>
            <p:nvPr/>
          </p:nvSpPr>
          <p:spPr>
            <a:xfrm>
              <a:off x="4850891" y="4273295"/>
              <a:ext cx="1755648" cy="905256"/>
            </a:xfrm>
            <a:prstGeom prst="rect">
              <a:avLst/>
            </a:prstGeom>
            <a:grpFill/>
          </p:spPr>
          <p:txBody>
            <a:bodyPr wrap="square" lIns="0" tIns="0" rIns="0" bIns="0" rtlCol="0"/>
            <a:lstStyle/>
            <a:p>
              <a:endParaRPr/>
            </a:p>
          </p:txBody>
        </p:sp>
        <p:sp>
          <p:nvSpPr>
            <p:cNvPr id="24" name="object 25">
              <a:extLst>
                <a:ext uri="{FF2B5EF4-FFF2-40B4-BE49-F238E27FC236}">
                  <a16:creationId xmlns:a16="http://schemas.microsoft.com/office/drawing/2014/main" id="{8071817B-8FAF-7F8B-29A2-3A38B15AFEAF}"/>
                </a:ext>
              </a:extLst>
            </p:cNvPr>
            <p:cNvSpPr/>
            <p:nvPr/>
          </p:nvSpPr>
          <p:spPr>
            <a:xfrm>
              <a:off x="4803647" y="4158995"/>
              <a:ext cx="1772411" cy="1062227"/>
            </a:xfrm>
            <a:prstGeom prst="rect">
              <a:avLst/>
            </a:prstGeom>
            <a:grpFill/>
          </p:spPr>
          <p:txBody>
            <a:bodyPr wrap="square" lIns="0" tIns="0" rIns="0" bIns="0" rtlCol="0"/>
            <a:lstStyle/>
            <a:p>
              <a:endParaRPr/>
            </a:p>
          </p:txBody>
        </p:sp>
      </p:grpSp>
      <p:sp>
        <p:nvSpPr>
          <p:cNvPr id="25" name="object 26">
            <a:extLst>
              <a:ext uri="{FF2B5EF4-FFF2-40B4-BE49-F238E27FC236}">
                <a16:creationId xmlns:a16="http://schemas.microsoft.com/office/drawing/2014/main" id="{0CBE5DE7-D916-1500-58BE-C02DF3000C25}"/>
              </a:ext>
            </a:extLst>
          </p:cNvPr>
          <p:cNvSpPr txBox="1"/>
          <p:nvPr/>
        </p:nvSpPr>
        <p:spPr>
          <a:xfrm>
            <a:off x="4977765" y="4320920"/>
            <a:ext cx="1403985" cy="664845"/>
          </a:xfrm>
          <a:prstGeom prst="rect">
            <a:avLst/>
          </a:prstGeom>
        </p:spPr>
        <p:txBody>
          <a:bodyPr vert="horz" wrap="square" lIns="0" tIns="35560" rIns="0" bIns="0" rtlCol="0">
            <a:spAutoFit/>
          </a:bodyPr>
          <a:lstStyle/>
          <a:p>
            <a:pPr marL="12700" marR="5080" algn="ctr">
              <a:lnSpc>
                <a:spcPct val="89800"/>
              </a:lnSpc>
              <a:spcBef>
                <a:spcPts val="280"/>
              </a:spcBef>
            </a:pPr>
            <a:r>
              <a:rPr sz="1500" spc="-10" dirty="0">
                <a:solidFill>
                  <a:srgbClr val="FFFFFF"/>
                </a:solidFill>
                <a:latin typeface="Carlito"/>
                <a:cs typeface="Carlito"/>
              </a:rPr>
              <a:t>Json_normalize</a:t>
            </a:r>
            <a:r>
              <a:rPr sz="1500" spc="-170" dirty="0">
                <a:solidFill>
                  <a:srgbClr val="FFFFFF"/>
                </a:solidFill>
                <a:latin typeface="Carlito"/>
                <a:cs typeface="Carlito"/>
              </a:rPr>
              <a:t> </a:t>
            </a:r>
            <a:r>
              <a:rPr sz="1500" spc="-25" dirty="0">
                <a:solidFill>
                  <a:srgbClr val="FFFFFF"/>
                </a:solidFill>
                <a:latin typeface="Carlito"/>
                <a:cs typeface="Carlito"/>
              </a:rPr>
              <a:t>to  </a:t>
            </a:r>
            <a:r>
              <a:rPr sz="1500" spc="-20" dirty="0">
                <a:solidFill>
                  <a:srgbClr val="FFFFFF"/>
                </a:solidFill>
                <a:latin typeface="Carlito"/>
                <a:cs typeface="Carlito"/>
              </a:rPr>
              <a:t>DataFrame data  from</a:t>
            </a:r>
            <a:r>
              <a:rPr sz="1500" spc="-45" dirty="0">
                <a:solidFill>
                  <a:srgbClr val="FFFFFF"/>
                </a:solidFill>
                <a:latin typeface="Carlito"/>
                <a:cs typeface="Carlito"/>
              </a:rPr>
              <a:t> </a:t>
            </a:r>
            <a:r>
              <a:rPr sz="1500" dirty="0">
                <a:solidFill>
                  <a:srgbClr val="FFFFFF"/>
                </a:solidFill>
                <a:latin typeface="Carlito"/>
                <a:cs typeface="Carlito"/>
              </a:rPr>
              <a:t>JSON</a:t>
            </a:r>
            <a:endParaRPr sz="1500">
              <a:latin typeface="Carlito"/>
              <a:cs typeface="Carlito"/>
            </a:endParaRPr>
          </a:p>
        </p:txBody>
      </p:sp>
      <p:grpSp>
        <p:nvGrpSpPr>
          <p:cNvPr id="26" name="object 27">
            <a:extLst>
              <a:ext uri="{FF2B5EF4-FFF2-40B4-BE49-F238E27FC236}">
                <a16:creationId xmlns:a16="http://schemas.microsoft.com/office/drawing/2014/main" id="{EBC8C581-C35C-80ED-9E8D-BDC5DA1CE8C7}"/>
              </a:ext>
            </a:extLst>
          </p:cNvPr>
          <p:cNvGrpSpPr/>
          <p:nvPr/>
        </p:nvGrpSpPr>
        <p:grpSpPr>
          <a:xfrm>
            <a:off x="7139940" y="3073907"/>
            <a:ext cx="1859280" cy="2205355"/>
            <a:chOff x="7139940" y="3073907"/>
            <a:chExt cx="1859280" cy="2205355"/>
          </a:xfrm>
          <a:solidFill>
            <a:schemeClr val="accent1"/>
          </a:solidFill>
        </p:grpSpPr>
        <p:sp>
          <p:nvSpPr>
            <p:cNvPr id="27" name="object 28">
              <a:extLst>
                <a:ext uri="{FF2B5EF4-FFF2-40B4-BE49-F238E27FC236}">
                  <a16:creationId xmlns:a16="http://schemas.microsoft.com/office/drawing/2014/main" id="{AF586F8F-B41A-15F7-CEC4-CE17F801B176}"/>
                </a:ext>
              </a:extLst>
            </p:cNvPr>
            <p:cNvSpPr/>
            <p:nvPr/>
          </p:nvSpPr>
          <p:spPr>
            <a:xfrm>
              <a:off x="7418832" y="3073907"/>
              <a:ext cx="239268" cy="1399032"/>
            </a:xfrm>
            <a:prstGeom prst="rect">
              <a:avLst/>
            </a:prstGeom>
            <a:grpFill/>
          </p:spPr>
          <p:txBody>
            <a:bodyPr wrap="square" lIns="0" tIns="0" rIns="0" bIns="0" rtlCol="0"/>
            <a:lstStyle/>
            <a:p>
              <a:endParaRPr/>
            </a:p>
          </p:txBody>
        </p:sp>
        <p:sp>
          <p:nvSpPr>
            <p:cNvPr id="28" name="object 29">
              <a:extLst>
                <a:ext uri="{FF2B5EF4-FFF2-40B4-BE49-F238E27FC236}">
                  <a16:creationId xmlns:a16="http://schemas.microsoft.com/office/drawing/2014/main" id="{EE48E589-71E6-301F-4309-4D3DD248F2CE}"/>
                </a:ext>
              </a:extLst>
            </p:cNvPr>
            <p:cNvSpPr/>
            <p:nvPr/>
          </p:nvSpPr>
          <p:spPr>
            <a:xfrm>
              <a:off x="7440168" y="3095243"/>
              <a:ext cx="160020" cy="1319784"/>
            </a:xfrm>
            <a:prstGeom prst="rect">
              <a:avLst/>
            </a:prstGeom>
            <a:grpFill/>
          </p:spPr>
          <p:txBody>
            <a:bodyPr wrap="square" lIns="0" tIns="0" rIns="0" bIns="0" rtlCol="0"/>
            <a:lstStyle/>
            <a:p>
              <a:endParaRPr/>
            </a:p>
          </p:txBody>
        </p:sp>
        <p:sp>
          <p:nvSpPr>
            <p:cNvPr id="29" name="object 30">
              <a:extLst>
                <a:ext uri="{FF2B5EF4-FFF2-40B4-BE49-F238E27FC236}">
                  <a16:creationId xmlns:a16="http://schemas.microsoft.com/office/drawing/2014/main" id="{73AD1394-466A-C6DB-4612-147CE4C5EFDA}"/>
                </a:ext>
              </a:extLst>
            </p:cNvPr>
            <p:cNvSpPr/>
            <p:nvPr/>
          </p:nvSpPr>
          <p:spPr>
            <a:xfrm>
              <a:off x="7139940" y="4137659"/>
              <a:ext cx="1851659" cy="1141476"/>
            </a:xfrm>
            <a:prstGeom prst="rect">
              <a:avLst/>
            </a:prstGeom>
            <a:grpFill/>
          </p:spPr>
          <p:txBody>
            <a:bodyPr wrap="square" lIns="0" tIns="0" rIns="0" bIns="0" rtlCol="0"/>
            <a:lstStyle/>
            <a:p>
              <a:endParaRPr/>
            </a:p>
          </p:txBody>
        </p:sp>
        <p:sp>
          <p:nvSpPr>
            <p:cNvPr id="30" name="object 31">
              <a:extLst>
                <a:ext uri="{FF2B5EF4-FFF2-40B4-BE49-F238E27FC236}">
                  <a16:creationId xmlns:a16="http://schemas.microsoft.com/office/drawing/2014/main" id="{9011F407-97EA-9A45-3413-051267AE6621}"/>
                </a:ext>
              </a:extLst>
            </p:cNvPr>
            <p:cNvSpPr/>
            <p:nvPr/>
          </p:nvSpPr>
          <p:spPr>
            <a:xfrm>
              <a:off x="7173468" y="4378451"/>
              <a:ext cx="1825752" cy="694944"/>
            </a:xfrm>
            <a:prstGeom prst="rect">
              <a:avLst/>
            </a:prstGeom>
            <a:grpFill/>
          </p:spPr>
          <p:txBody>
            <a:bodyPr wrap="square" lIns="0" tIns="0" rIns="0" bIns="0" rtlCol="0"/>
            <a:lstStyle/>
            <a:p>
              <a:endParaRPr/>
            </a:p>
          </p:txBody>
        </p:sp>
        <p:sp>
          <p:nvSpPr>
            <p:cNvPr id="31" name="object 32">
              <a:extLst>
                <a:ext uri="{FF2B5EF4-FFF2-40B4-BE49-F238E27FC236}">
                  <a16:creationId xmlns:a16="http://schemas.microsoft.com/office/drawing/2014/main" id="{15587E61-6D9C-8C24-47A0-6FEECA8F7C84}"/>
                </a:ext>
              </a:extLst>
            </p:cNvPr>
            <p:cNvSpPr/>
            <p:nvPr/>
          </p:nvSpPr>
          <p:spPr>
            <a:xfrm>
              <a:off x="7161276" y="4158995"/>
              <a:ext cx="1772412" cy="1062227"/>
            </a:xfrm>
            <a:prstGeom prst="rect">
              <a:avLst/>
            </a:prstGeom>
            <a:grpFill/>
          </p:spPr>
          <p:txBody>
            <a:bodyPr wrap="square" lIns="0" tIns="0" rIns="0" bIns="0" rtlCol="0"/>
            <a:lstStyle/>
            <a:p>
              <a:endParaRPr/>
            </a:p>
          </p:txBody>
        </p:sp>
      </p:grpSp>
      <p:sp>
        <p:nvSpPr>
          <p:cNvPr id="32" name="object 33">
            <a:extLst>
              <a:ext uri="{FF2B5EF4-FFF2-40B4-BE49-F238E27FC236}">
                <a16:creationId xmlns:a16="http://schemas.microsoft.com/office/drawing/2014/main" id="{2BF78648-C831-CF1D-4F93-C943AF33455D}"/>
              </a:ext>
            </a:extLst>
          </p:cNvPr>
          <p:cNvSpPr txBox="1"/>
          <p:nvPr/>
        </p:nvSpPr>
        <p:spPr>
          <a:xfrm>
            <a:off x="7300721" y="4425442"/>
            <a:ext cx="1483995" cy="462915"/>
          </a:xfrm>
          <a:prstGeom prst="rect">
            <a:avLst/>
          </a:prstGeom>
        </p:spPr>
        <p:txBody>
          <a:bodyPr vert="horz" wrap="square" lIns="0" tIns="36195" rIns="0" bIns="0" rtlCol="0">
            <a:spAutoFit/>
          </a:bodyPr>
          <a:lstStyle/>
          <a:p>
            <a:pPr marL="575945" marR="5080" indent="-563880">
              <a:lnSpc>
                <a:spcPts val="1639"/>
              </a:lnSpc>
              <a:spcBef>
                <a:spcPts val="285"/>
              </a:spcBef>
            </a:pPr>
            <a:r>
              <a:rPr sz="1500" dirty="0">
                <a:solidFill>
                  <a:srgbClr val="FFFFFF"/>
                </a:solidFill>
                <a:latin typeface="Carlito"/>
                <a:cs typeface="Carlito"/>
              </a:rPr>
              <a:t>Dictionary</a:t>
            </a:r>
            <a:r>
              <a:rPr sz="1500" spc="-95" dirty="0">
                <a:solidFill>
                  <a:srgbClr val="FFFFFF"/>
                </a:solidFill>
                <a:latin typeface="Carlito"/>
                <a:cs typeface="Carlito"/>
              </a:rPr>
              <a:t> </a:t>
            </a:r>
            <a:r>
              <a:rPr sz="1500" spc="-25" dirty="0">
                <a:solidFill>
                  <a:srgbClr val="FFFFFF"/>
                </a:solidFill>
                <a:latin typeface="Carlito"/>
                <a:cs typeface="Carlito"/>
              </a:rPr>
              <a:t>relevant  </a:t>
            </a:r>
            <a:r>
              <a:rPr sz="1500" spc="-20" dirty="0">
                <a:solidFill>
                  <a:srgbClr val="FFFFFF"/>
                </a:solidFill>
                <a:latin typeface="Carlito"/>
                <a:cs typeface="Carlito"/>
              </a:rPr>
              <a:t>data</a:t>
            </a:r>
            <a:endParaRPr sz="1500">
              <a:latin typeface="Carlito"/>
              <a:cs typeface="Carlito"/>
            </a:endParaRPr>
          </a:p>
        </p:txBody>
      </p:sp>
      <p:grpSp>
        <p:nvGrpSpPr>
          <p:cNvPr id="33" name="object 34">
            <a:extLst>
              <a:ext uri="{FF2B5EF4-FFF2-40B4-BE49-F238E27FC236}">
                <a16:creationId xmlns:a16="http://schemas.microsoft.com/office/drawing/2014/main" id="{0FFA0915-8E8B-4C7B-8B6A-42388C5914F2}"/>
              </a:ext>
            </a:extLst>
          </p:cNvPr>
          <p:cNvGrpSpPr/>
          <p:nvPr/>
        </p:nvGrpSpPr>
        <p:grpSpPr>
          <a:xfrm>
            <a:off x="7139940" y="1744979"/>
            <a:ext cx="1868805" cy="2205355"/>
            <a:chOff x="7139940" y="1744979"/>
            <a:chExt cx="1868805" cy="2205355"/>
          </a:xfrm>
          <a:solidFill>
            <a:schemeClr val="accent1"/>
          </a:solidFill>
        </p:grpSpPr>
        <p:sp>
          <p:nvSpPr>
            <p:cNvPr id="34" name="object 35">
              <a:extLst>
                <a:ext uri="{FF2B5EF4-FFF2-40B4-BE49-F238E27FC236}">
                  <a16:creationId xmlns:a16="http://schemas.microsoft.com/office/drawing/2014/main" id="{F8D521DE-7E55-609A-3640-7B385A738E04}"/>
                </a:ext>
              </a:extLst>
            </p:cNvPr>
            <p:cNvSpPr/>
            <p:nvPr/>
          </p:nvSpPr>
          <p:spPr>
            <a:xfrm>
              <a:off x="7418832" y="1744979"/>
              <a:ext cx="239268" cy="1399032"/>
            </a:xfrm>
            <a:prstGeom prst="rect">
              <a:avLst/>
            </a:prstGeom>
            <a:grpFill/>
          </p:spPr>
          <p:txBody>
            <a:bodyPr wrap="square" lIns="0" tIns="0" rIns="0" bIns="0" rtlCol="0"/>
            <a:lstStyle/>
            <a:p>
              <a:endParaRPr/>
            </a:p>
          </p:txBody>
        </p:sp>
        <p:sp>
          <p:nvSpPr>
            <p:cNvPr id="35" name="object 36">
              <a:extLst>
                <a:ext uri="{FF2B5EF4-FFF2-40B4-BE49-F238E27FC236}">
                  <a16:creationId xmlns:a16="http://schemas.microsoft.com/office/drawing/2014/main" id="{459B4736-0ADD-7AEC-7856-A36044074073}"/>
                </a:ext>
              </a:extLst>
            </p:cNvPr>
            <p:cNvSpPr/>
            <p:nvPr/>
          </p:nvSpPr>
          <p:spPr>
            <a:xfrm>
              <a:off x="7440168" y="1766315"/>
              <a:ext cx="160020" cy="1319784"/>
            </a:xfrm>
            <a:prstGeom prst="rect">
              <a:avLst/>
            </a:prstGeom>
            <a:grpFill/>
          </p:spPr>
          <p:txBody>
            <a:bodyPr wrap="square" lIns="0" tIns="0" rIns="0" bIns="0" rtlCol="0"/>
            <a:lstStyle/>
            <a:p>
              <a:endParaRPr/>
            </a:p>
          </p:txBody>
        </p:sp>
        <p:sp>
          <p:nvSpPr>
            <p:cNvPr id="36" name="object 37">
              <a:extLst>
                <a:ext uri="{FF2B5EF4-FFF2-40B4-BE49-F238E27FC236}">
                  <a16:creationId xmlns:a16="http://schemas.microsoft.com/office/drawing/2014/main" id="{58DE887F-F739-CAAE-4E49-81E0F2C9F5A7}"/>
                </a:ext>
              </a:extLst>
            </p:cNvPr>
            <p:cNvSpPr/>
            <p:nvPr/>
          </p:nvSpPr>
          <p:spPr>
            <a:xfrm>
              <a:off x="7139940" y="2807207"/>
              <a:ext cx="1851659" cy="1143000"/>
            </a:xfrm>
            <a:prstGeom prst="rect">
              <a:avLst/>
            </a:prstGeom>
            <a:grpFill/>
          </p:spPr>
          <p:txBody>
            <a:bodyPr wrap="square" lIns="0" tIns="0" rIns="0" bIns="0" rtlCol="0"/>
            <a:lstStyle/>
            <a:p>
              <a:endParaRPr/>
            </a:p>
          </p:txBody>
        </p:sp>
        <p:sp>
          <p:nvSpPr>
            <p:cNvPr id="37" name="object 38">
              <a:extLst>
                <a:ext uri="{FF2B5EF4-FFF2-40B4-BE49-F238E27FC236}">
                  <a16:creationId xmlns:a16="http://schemas.microsoft.com/office/drawing/2014/main" id="{17511155-BA0A-87CE-1E3F-4EB5619AA6F8}"/>
                </a:ext>
              </a:extLst>
            </p:cNvPr>
            <p:cNvSpPr/>
            <p:nvPr/>
          </p:nvSpPr>
          <p:spPr>
            <a:xfrm>
              <a:off x="7164324" y="3047999"/>
              <a:ext cx="1844039" cy="696468"/>
            </a:xfrm>
            <a:prstGeom prst="rect">
              <a:avLst/>
            </a:prstGeom>
            <a:grpFill/>
          </p:spPr>
          <p:txBody>
            <a:bodyPr wrap="square" lIns="0" tIns="0" rIns="0" bIns="0" rtlCol="0"/>
            <a:lstStyle/>
            <a:p>
              <a:endParaRPr/>
            </a:p>
          </p:txBody>
        </p:sp>
        <p:sp>
          <p:nvSpPr>
            <p:cNvPr id="38" name="object 39">
              <a:extLst>
                <a:ext uri="{FF2B5EF4-FFF2-40B4-BE49-F238E27FC236}">
                  <a16:creationId xmlns:a16="http://schemas.microsoft.com/office/drawing/2014/main" id="{5FAB0DB1-3599-F2B5-4C87-83F8D42C8DBD}"/>
                </a:ext>
              </a:extLst>
            </p:cNvPr>
            <p:cNvSpPr/>
            <p:nvPr/>
          </p:nvSpPr>
          <p:spPr>
            <a:xfrm>
              <a:off x="7161276" y="2828543"/>
              <a:ext cx="1772412" cy="1063752"/>
            </a:xfrm>
            <a:prstGeom prst="rect">
              <a:avLst/>
            </a:prstGeom>
            <a:grpFill/>
          </p:spPr>
          <p:txBody>
            <a:bodyPr wrap="square" lIns="0" tIns="0" rIns="0" bIns="0" rtlCol="0"/>
            <a:lstStyle/>
            <a:p>
              <a:endParaRPr/>
            </a:p>
          </p:txBody>
        </p:sp>
      </p:grpSp>
      <p:sp>
        <p:nvSpPr>
          <p:cNvPr id="39" name="object 40">
            <a:extLst>
              <a:ext uri="{FF2B5EF4-FFF2-40B4-BE49-F238E27FC236}">
                <a16:creationId xmlns:a16="http://schemas.microsoft.com/office/drawing/2014/main" id="{6B3EBB7B-3F41-BFF5-CE00-4883A41D3BCB}"/>
              </a:ext>
            </a:extLst>
          </p:cNvPr>
          <p:cNvSpPr txBox="1"/>
          <p:nvPr/>
        </p:nvSpPr>
        <p:spPr>
          <a:xfrm>
            <a:off x="7291578" y="3096005"/>
            <a:ext cx="1492885" cy="462915"/>
          </a:xfrm>
          <a:prstGeom prst="rect">
            <a:avLst/>
          </a:prstGeom>
        </p:spPr>
        <p:txBody>
          <a:bodyPr vert="horz" wrap="square" lIns="0" tIns="36195" rIns="0" bIns="0" rtlCol="0">
            <a:spAutoFit/>
          </a:bodyPr>
          <a:lstStyle/>
          <a:p>
            <a:pPr marL="332740" marR="5080" indent="-320040">
              <a:lnSpc>
                <a:spcPts val="1639"/>
              </a:lnSpc>
              <a:spcBef>
                <a:spcPts val="285"/>
              </a:spcBef>
            </a:pPr>
            <a:r>
              <a:rPr sz="1500" spc="-5" dirty="0">
                <a:solidFill>
                  <a:srgbClr val="FFFFFF"/>
                </a:solidFill>
                <a:latin typeface="Carlito"/>
                <a:cs typeface="Carlito"/>
              </a:rPr>
              <a:t>Cast </a:t>
            </a:r>
            <a:r>
              <a:rPr sz="1500" dirty="0">
                <a:solidFill>
                  <a:srgbClr val="FFFFFF"/>
                </a:solidFill>
                <a:latin typeface="Carlito"/>
                <a:cs typeface="Carlito"/>
              </a:rPr>
              <a:t>dictionary</a:t>
            </a:r>
            <a:r>
              <a:rPr sz="1500" spc="-250" dirty="0">
                <a:solidFill>
                  <a:srgbClr val="FFFFFF"/>
                </a:solidFill>
                <a:latin typeface="Carlito"/>
                <a:cs typeface="Carlito"/>
              </a:rPr>
              <a:t> </a:t>
            </a:r>
            <a:r>
              <a:rPr sz="1500" spc="-15" dirty="0">
                <a:solidFill>
                  <a:srgbClr val="FFFFFF"/>
                </a:solidFill>
                <a:latin typeface="Carlito"/>
                <a:cs typeface="Carlito"/>
              </a:rPr>
              <a:t>to </a:t>
            </a:r>
            <a:r>
              <a:rPr sz="1500" dirty="0">
                <a:solidFill>
                  <a:srgbClr val="FFFFFF"/>
                </a:solidFill>
                <a:latin typeface="Carlito"/>
                <a:cs typeface="Carlito"/>
              </a:rPr>
              <a:t>a  </a:t>
            </a:r>
            <a:r>
              <a:rPr sz="1500" spc="-20" dirty="0">
                <a:solidFill>
                  <a:srgbClr val="FFFFFF"/>
                </a:solidFill>
                <a:latin typeface="Carlito"/>
                <a:cs typeface="Carlito"/>
              </a:rPr>
              <a:t>DataFrame</a:t>
            </a:r>
            <a:endParaRPr sz="1500">
              <a:latin typeface="Carlito"/>
              <a:cs typeface="Carlito"/>
            </a:endParaRPr>
          </a:p>
        </p:txBody>
      </p:sp>
      <p:grpSp>
        <p:nvGrpSpPr>
          <p:cNvPr id="40" name="object 41">
            <a:extLst>
              <a:ext uri="{FF2B5EF4-FFF2-40B4-BE49-F238E27FC236}">
                <a16:creationId xmlns:a16="http://schemas.microsoft.com/office/drawing/2014/main" id="{B28EEC34-0BBA-A0E2-94BF-3783791DE008}"/>
              </a:ext>
            </a:extLst>
          </p:cNvPr>
          <p:cNvGrpSpPr/>
          <p:nvPr/>
        </p:nvGrpSpPr>
        <p:grpSpPr>
          <a:xfrm>
            <a:off x="7139940" y="1478280"/>
            <a:ext cx="2790825" cy="1143000"/>
            <a:chOff x="7139940" y="1478280"/>
            <a:chExt cx="2790825" cy="1143000"/>
          </a:xfrm>
          <a:solidFill>
            <a:schemeClr val="accent1"/>
          </a:solidFill>
        </p:grpSpPr>
        <p:sp>
          <p:nvSpPr>
            <p:cNvPr id="41" name="object 42">
              <a:extLst>
                <a:ext uri="{FF2B5EF4-FFF2-40B4-BE49-F238E27FC236}">
                  <a16:creationId xmlns:a16="http://schemas.microsoft.com/office/drawing/2014/main" id="{7B07B575-01D0-93F9-7BA7-C46DD41115D6}"/>
                </a:ext>
              </a:extLst>
            </p:cNvPr>
            <p:cNvSpPr/>
            <p:nvPr/>
          </p:nvSpPr>
          <p:spPr>
            <a:xfrm>
              <a:off x="7504176" y="1661160"/>
              <a:ext cx="2426207" cy="237744"/>
            </a:xfrm>
            <a:prstGeom prst="rect">
              <a:avLst/>
            </a:prstGeom>
            <a:grpFill/>
          </p:spPr>
          <p:txBody>
            <a:bodyPr wrap="square" lIns="0" tIns="0" rIns="0" bIns="0" rtlCol="0"/>
            <a:lstStyle/>
            <a:p>
              <a:endParaRPr/>
            </a:p>
          </p:txBody>
        </p:sp>
        <p:sp>
          <p:nvSpPr>
            <p:cNvPr id="42" name="object 43">
              <a:extLst>
                <a:ext uri="{FF2B5EF4-FFF2-40B4-BE49-F238E27FC236}">
                  <a16:creationId xmlns:a16="http://schemas.microsoft.com/office/drawing/2014/main" id="{AE2BD6DE-F2B8-3902-A857-BFB04816EAC7}"/>
                </a:ext>
              </a:extLst>
            </p:cNvPr>
            <p:cNvSpPr/>
            <p:nvPr/>
          </p:nvSpPr>
          <p:spPr>
            <a:xfrm>
              <a:off x="7525512" y="1682496"/>
              <a:ext cx="2346959" cy="158496"/>
            </a:xfrm>
            <a:prstGeom prst="rect">
              <a:avLst/>
            </a:prstGeom>
            <a:grpFill/>
          </p:spPr>
          <p:txBody>
            <a:bodyPr wrap="square" lIns="0" tIns="0" rIns="0" bIns="0" rtlCol="0"/>
            <a:lstStyle/>
            <a:p>
              <a:endParaRPr/>
            </a:p>
          </p:txBody>
        </p:sp>
        <p:sp>
          <p:nvSpPr>
            <p:cNvPr id="43" name="object 44">
              <a:extLst>
                <a:ext uri="{FF2B5EF4-FFF2-40B4-BE49-F238E27FC236}">
                  <a16:creationId xmlns:a16="http://schemas.microsoft.com/office/drawing/2014/main" id="{C68090D3-29B8-3B5E-57A5-4A6A8544F10A}"/>
                </a:ext>
              </a:extLst>
            </p:cNvPr>
            <p:cNvSpPr/>
            <p:nvPr/>
          </p:nvSpPr>
          <p:spPr>
            <a:xfrm>
              <a:off x="7139940" y="1478280"/>
              <a:ext cx="1851659" cy="1143000"/>
            </a:xfrm>
            <a:prstGeom prst="rect">
              <a:avLst/>
            </a:prstGeom>
            <a:grpFill/>
          </p:spPr>
          <p:txBody>
            <a:bodyPr wrap="square" lIns="0" tIns="0" rIns="0" bIns="0" rtlCol="0"/>
            <a:lstStyle/>
            <a:p>
              <a:endParaRPr/>
            </a:p>
          </p:txBody>
        </p:sp>
        <p:sp>
          <p:nvSpPr>
            <p:cNvPr id="44" name="object 45">
              <a:extLst>
                <a:ext uri="{FF2B5EF4-FFF2-40B4-BE49-F238E27FC236}">
                  <a16:creationId xmlns:a16="http://schemas.microsoft.com/office/drawing/2014/main" id="{9378A775-A703-201C-6F32-BE9B7C552547}"/>
                </a:ext>
              </a:extLst>
            </p:cNvPr>
            <p:cNvSpPr/>
            <p:nvPr/>
          </p:nvSpPr>
          <p:spPr>
            <a:xfrm>
              <a:off x="7226808" y="1615440"/>
              <a:ext cx="1717548" cy="903731"/>
            </a:xfrm>
            <a:prstGeom prst="rect">
              <a:avLst/>
            </a:prstGeom>
            <a:grpFill/>
          </p:spPr>
          <p:txBody>
            <a:bodyPr wrap="square" lIns="0" tIns="0" rIns="0" bIns="0" rtlCol="0"/>
            <a:lstStyle/>
            <a:p>
              <a:endParaRPr/>
            </a:p>
          </p:txBody>
        </p:sp>
        <p:sp>
          <p:nvSpPr>
            <p:cNvPr id="45" name="object 46">
              <a:extLst>
                <a:ext uri="{FF2B5EF4-FFF2-40B4-BE49-F238E27FC236}">
                  <a16:creationId xmlns:a16="http://schemas.microsoft.com/office/drawing/2014/main" id="{58330ED9-11AF-5454-CCFC-7A896A776A3F}"/>
                </a:ext>
              </a:extLst>
            </p:cNvPr>
            <p:cNvSpPr/>
            <p:nvPr/>
          </p:nvSpPr>
          <p:spPr>
            <a:xfrm>
              <a:off x="7161276" y="1499616"/>
              <a:ext cx="1772412" cy="1063752"/>
            </a:xfrm>
            <a:prstGeom prst="rect">
              <a:avLst/>
            </a:prstGeom>
            <a:grpFill/>
          </p:spPr>
          <p:txBody>
            <a:bodyPr wrap="square" lIns="0" tIns="0" rIns="0" bIns="0" rtlCol="0"/>
            <a:lstStyle/>
            <a:p>
              <a:endParaRPr/>
            </a:p>
          </p:txBody>
        </p:sp>
      </p:grpSp>
      <p:sp>
        <p:nvSpPr>
          <p:cNvPr id="46" name="object 47">
            <a:extLst>
              <a:ext uri="{FF2B5EF4-FFF2-40B4-BE49-F238E27FC236}">
                <a16:creationId xmlns:a16="http://schemas.microsoft.com/office/drawing/2014/main" id="{F94AF14F-F253-F3F5-A311-270F52AF20F5}"/>
              </a:ext>
            </a:extLst>
          </p:cNvPr>
          <p:cNvSpPr txBox="1">
            <a:spLocks/>
          </p:cNvSpPr>
          <p:nvPr/>
        </p:nvSpPr>
        <p:spPr>
          <a:xfrm>
            <a:off x="7354061" y="1660905"/>
            <a:ext cx="1373505" cy="689932"/>
          </a:xfrm>
          <a:prstGeom prst="rect">
            <a:avLst/>
          </a:prstGeom>
        </p:spPr>
        <p:txBody>
          <a:bodyPr vert="horz" wrap="square" lIns="0" tIns="3556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marR="5080" algn="ctr">
              <a:lnSpc>
                <a:spcPts val="1650"/>
              </a:lnSpc>
              <a:spcBef>
                <a:spcPts val="280"/>
              </a:spcBef>
            </a:pPr>
            <a:r>
              <a:rPr lang="en-US" sz="1500" spc="-5">
                <a:solidFill>
                  <a:srgbClr val="FFFFFF"/>
                </a:solidFill>
                <a:latin typeface="Carlito"/>
                <a:cs typeface="Carlito"/>
              </a:rPr>
              <a:t>Filter </a:t>
            </a:r>
            <a:r>
              <a:rPr lang="en-US" sz="1500" spc="-10">
                <a:solidFill>
                  <a:srgbClr val="FFFFFF"/>
                </a:solidFill>
                <a:latin typeface="Carlito"/>
                <a:cs typeface="Carlito"/>
              </a:rPr>
              <a:t>data to</a:t>
            </a:r>
            <a:r>
              <a:rPr lang="en-US" sz="1500" spc="-204">
                <a:solidFill>
                  <a:srgbClr val="FFFFFF"/>
                </a:solidFill>
                <a:latin typeface="Carlito"/>
                <a:cs typeface="Carlito"/>
              </a:rPr>
              <a:t> </a:t>
            </a:r>
            <a:r>
              <a:rPr lang="en-US" sz="1500" spc="-5">
                <a:solidFill>
                  <a:srgbClr val="FFFFFF"/>
                </a:solidFill>
                <a:latin typeface="Carlito"/>
                <a:cs typeface="Carlito"/>
              </a:rPr>
              <a:t>only  </a:t>
            </a:r>
            <a:r>
              <a:rPr lang="en-US" sz="1500">
                <a:solidFill>
                  <a:srgbClr val="FFFFFF"/>
                </a:solidFill>
                <a:latin typeface="Carlito"/>
                <a:cs typeface="Carlito"/>
              </a:rPr>
              <a:t>include </a:t>
            </a:r>
            <a:r>
              <a:rPr lang="en-US" sz="1500" spc="-20">
                <a:solidFill>
                  <a:srgbClr val="FFFFFF"/>
                </a:solidFill>
                <a:latin typeface="Carlito"/>
                <a:cs typeface="Carlito"/>
              </a:rPr>
              <a:t>Falcon </a:t>
            </a:r>
            <a:r>
              <a:rPr lang="en-US" sz="1500">
                <a:solidFill>
                  <a:srgbClr val="FFFFFF"/>
                </a:solidFill>
                <a:latin typeface="Carlito"/>
                <a:cs typeface="Carlito"/>
              </a:rPr>
              <a:t>9  launches</a:t>
            </a:r>
            <a:endParaRPr lang="en-US" sz="1500">
              <a:latin typeface="Carlito"/>
              <a:cs typeface="Carlito"/>
            </a:endParaRPr>
          </a:p>
        </p:txBody>
      </p:sp>
      <p:grpSp>
        <p:nvGrpSpPr>
          <p:cNvPr id="47" name="object 48">
            <a:extLst>
              <a:ext uri="{FF2B5EF4-FFF2-40B4-BE49-F238E27FC236}">
                <a16:creationId xmlns:a16="http://schemas.microsoft.com/office/drawing/2014/main" id="{73D1FF8D-835F-5F43-6A30-02D648B00069}"/>
              </a:ext>
            </a:extLst>
          </p:cNvPr>
          <p:cNvGrpSpPr/>
          <p:nvPr/>
        </p:nvGrpSpPr>
        <p:grpSpPr>
          <a:xfrm>
            <a:off x="9496043" y="1478280"/>
            <a:ext cx="1894839" cy="1143000"/>
            <a:chOff x="9496043" y="1478280"/>
            <a:chExt cx="1894839" cy="1143000"/>
          </a:xfrm>
          <a:solidFill>
            <a:schemeClr val="accent1"/>
          </a:solidFill>
        </p:grpSpPr>
        <p:sp>
          <p:nvSpPr>
            <p:cNvPr id="48" name="object 49">
              <a:extLst>
                <a:ext uri="{FF2B5EF4-FFF2-40B4-BE49-F238E27FC236}">
                  <a16:creationId xmlns:a16="http://schemas.microsoft.com/office/drawing/2014/main" id="{3ED31112-646D-F9EF-AADB-DBC8EC31B494}"/>
                </a:ext>
              </a:extLst>
            </p:cNvPr>
            <p:cNvSpPr/>
            <p:nvPr/>
          </p:nvSpPr>
          <p:spPr>
            <a:xfrm>
              <a:off x="9496043" y="1478280"/>
              <a:ext cx="1851659" cy="1143000"/>
            </a:xfrm>
            <a:prstGeom prst="rect">
              <a:avLst/>
            </a:prstGeom>
            <a:grpFill/>
          </p:spPr>
          <p:txBody>
            <a:bodyPr wrap="square" lIns="0" tIns="0" rIns="0" bIns="0" rtlCol="0"/>
            <a:lstStyle/>
            <a:p>
              <a:endParaRPr/>
            </a:p>
          </p:txBody>
        </p:sp>
        <p:sp>
          <p:nvSpPr>
            <p:cNvPr id="49" name="object 50">
              <a:extLst>
                <a:ext uri="{FF2B5EF4-FFF2-40B4-BE49-F238E27FC236}">
                  <a16:creationId xmlns:a16="http://schemas.microsoft.com/office/drawing/2014/main" id="{382C968D-E123-461A-EBB0-8D087F0C1681}"/>
                </a:ext>
              </a:extLst>
            </p:cNvPr>
            <p:cNvSpPr/>
            <p:nvPr/>
          </p:nvSpPr>
          <p:spPr>
            <a:xfrm>
              <a:off x="9497567" y="1615440"/>
              <a:ext cx="1892807" cy="903731"/>
            </a:xfrm>
            <a:prstGeom prst="rect">
              <a:avLst/>
            </a:prstGeom>
            <a:grpFill/>
          </p:spPr>
          <p:txBody>
            <a:bodyPr wrap="square" lIns="0" tIns="0" rIns="0" bIns="0" rtlCol="0"/>
            <a:lstStyle/>
            <a:p>
              <a:endParaRPr/>
            </a:p>
          </p:txBody>
        </p:sp>
        <p:sp>
          <p:nvSpPr>
            <p:cNvPr id="50" name="object 51">
              <a:extLst>
                <a:ext uri="{FF2B5EF4-FFF2-40B4-BE49-F238E27FC236}">
                  <a16:creationId xmlns:a16="http://schemas.microsoft.com/office/drawing/2014/main" id="{BF147208-FA10-52FF-6EA9-87B4AF2E99ED}"/>
                </a:ext>
              </a:extLst>
            </p:cNvPr>
            <p:cNvSpPr/>
            <p:nvPr/>
          </p:nvSpPr>
          <p:spPr>
            <a:xfrm>
              <a:off x="9517379" y="1499616"/>
              <a:ext cx="1772412" cy="1063752"/>
            </a:xfrm>
            <a:prstGeom prst="rect">
              <a:avLst/>
            </a:prstGeom>
            <a:grpFill/>
          </p:spPr>
          <p:txBody>
            <a:bodyPr wrap="square" lIns="0" tIns="0" rIns="0" bIns="0" rtlCol="0"/>
            <a:lstStyle/>
            <a:p>
              <a:endParaRPr/>
            </a:p>
          </p:txBody>
        </p:sp>
      </p:grpSp>
      <p:sp>
        <p:nvSpPr>
          <p:cNvPr id="51" name="object 52">
            <a:extLst>
              <a:ext uri="{FF2B5EF4-FFF2-40B4-BE49-F238E27FC236}">
                <a16:creationId xmlns:a16="http://schemas.microsoft.com/office/drawing/2014/main" id="{4F9A8CDD-6C9E-1D0A-2EF6-EA426D62A80C}"/>
              </a:ext>
            </a:extLst>
          </p:cNvPr>
          <p:cNvSpPr txBox="1"/>
          <p:nvPr/>
        </p:nvSpPr>
        <p:spPr>
          <a:xfrm>
            <a:off x="9640316" y="1660905"/>
            <a:ext cx="1539240" cy="670560"/>
          </a:xfrm>
          <a:prstGeom prst="rect">
            <a:avLst/>
          </a:prstGeom>
        </p:spPr>
        <p:txBody>
          <a:bodyPr vert="horz" wrap="square" lIns="0" tIns="33020" rIns="0" bIns="0" rtlCol="0">
            <a:spAutoFit/>
          </a:bodyPr>
          <a:lstStyle/>
          <a:p>
            <a:pPr marL="12700" marR="5080" indent="-1270" algn="ctr">
              <a:lnSpc>
                <a:spcPct val="91000"/>
              </a:lnSpc>
              <a:spcBef>
                <a:spcPts val="260"/>
              </a:spcBef>
            </a:pPr>
            <a:r>
              <a:rPr sz="1500" spc="-20" dirty="0">
                <a:solidFill>
                  <a:srgbClr val="FFFFFF"/>
                </a:solidFill>
                <a:latin typeface="Carlito"/>
                <a:cs typeface="Carlito"/>
              </a:rPr>
              <a:t>Imputate </a:t>
            </a:r>
            <a:r>
              <a:rPr sz="1500" spc="-5" dirty="0">
                <a:solidFill>
                  <a:srgbClr val="FFFFFF"/>
                </a:solidFill>
                <a:latin typeface="Carlito"/>
                <a:cs typeface="Carlito"/>
              </a:rPr>
              <a:t>missing  </a:t>
            </a:r>
            <a:r>
              <a:rPr sz="1500" spc="-20" dirty="0">
                <a:solidFill>
                  <a:srgbClr val="FFFFFF"/>
                </a:solidFill>
                <a:latin typeface="Carlito"/>
                <a:cs typeface="Carlito"/>
              </a:rPr>
              <a:t>PayloadMass</a:t>
            </a:r>
            <a:r>
              <a:rPr sz="1500" spc="-160" dirty="0">
                <a:solidFill>
                  <a:srgbClr val="FFFFFF"/>
                </a:solidFill>
                <a:latin typeface="Carlito"/>
                <a:cs typeface="Carlito"/>
              </a:rPr>
              <a:t> </a:t>
            </a:r>
            <a:r>
              <a:rPr sz="1500" spc="-5" dirty="0">
                <a:solidFill>
                  <a:srgbClr val="FFFFFF"/>
                </a:solidFill>
                <a:latin typeface="Carlito"/>
                <a:cs typeface="Carlito"/>
              </a:rPr>
              <a:t>values  with</a:t>
            </a:r>
            <a:r>
              <a:rPr sz="1500" spc="-35" dirty="0">
                <a:solidFill>
                  <a:srgbClr val="FFFFFF"/>
                </a:solidFill>
                <a:latin typeface="Carlito"/>
                <a:cs typeface="Carlito"/>
              </a:rPr>
              <a:t> </a:t>
            </a:r>
            <a:r>
              <a:rPr sz="1500" dirty="0">
                <a:solidFill>
                  <a:srgbClr val="FFFFFF"/>
                </a:solidFill>
                <a:latin typeface="Carlito"/>
                <a:cs typeface="Carlito"/>
              </a:rPr>
              <a:t>mean</a:t>
            </a:r>
            <a:endParaRPr sz="1500">
              <a:latin typeface="Carlito"/>
              <a:cs typeface="Carlito"/>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Web Scrapping(Data Collection)</a:t>
            </a:r>
          </a:p>
          <a:p>
            <a:pPr>
              <a:lnSpc>
                <a:spcPct val="100000"/>
              </a:lnSpc>
              <a:spcBef>
                <a:spcPts val="1400"/>
              </a:spcBef>
            </a:pPr>
            <a:endParaRPr lang="en-US" sz="2200" dirty="0">
              <a:solidFill>
                <a:schemeClr val="accent3">
                  <a:lumMod val="25000"/>
                </a:schemeClr>
              </a:solidFill>
              <a:latin typeface="Abadi"/>
            </a:endParaRPr>
          </a:p>
          <a:p>
            <a:pPr marL="0" indent="0">
              <a:buNone/>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2" name="object 6">
            <a:extLst>
              <a:ext uri="{FF2B5EF4-FFF2-40B4-BE49-F238E27FC236}">
                <a16:creationId xmlns:a16="http://schemas.microsoft.com/office/drawing/2014/main" id="{C03A7AD0-A55B-0346-1B72-BEBAAD53FACA}"/>
              </a:ext>
            </a:extLst>
          </p:cNvPr>
          <p:cNvGrpSpPr/>
          <p:nvPr/>
        </p:nvGrpSpPr>
        <p:grpSpPr>
          <a:xfrm>
            <a:off x="5840960" y="1627629"/>
            <a:ext cx="2621280" cy="2318385"/>
            <a:chOff x="5111496" y="713231"/>
            <a:chExt cx="2621280" cy="2318385"/>
          </a:xfrm>
          <a:solidFill>
            <a:schemeClr val="accent1"/>
          </a:solidFill>
        </p:grpSpPr>
        <p:sp>
          <p:nvSpPr>
            <p:cNvPr id="7" name="object 7">
              <a:extLst>
                <a:ext uri="{FF2B5EF4-FFF2-40B4-BE49-F238E27FC236}">
                  <a16:creationId xmlns:a16="http://schemas.microsoft.com/office/drawing/2014/main" id="{466E3129-D1CC-AECA-A977-B3590F2366B7}"/>
                </a:ext>
              </a:extLst>
            </p:cNvPr>
            <p:cNvSpPr/>
            <p:nvPr/>
          </p:nvSpPr>
          <p:spPr>
            <a:xfrm>
              <a:off x="5506212" y="1098804"/>
              <a:ext cx="304800" cy="1932432"/>
            </a:xfrm>
            <a:prstGeom prst="rect">
              <a:avLst/>
            </a:prstGeom>
            <a:grpFill/>
          </p:spPr>
          <p:txBody>
            <a:bodyPr wrap="square" lIns="0" tIns="0" rIns="0" bIns="0" rtlCol="0"/>
            <a:lstStyle/>
            <a:p>
              <a:endParaRPr/>
            </a:p>
          </p:txBody>
        </p:sp>
        <p:sp>
          <p:nvSpPr>
            <p:cNvPr id="8" name="object 8">
              <a:extLst>
                <a:ext uri="{FF2B5EF4-FFF2-40B4-BE49-F238E27FC236}">
                  <a16:creationId xmlns:a16="http://schemas.microsoft.com/office/drawing/2014/main" id="{40044F1C-88CB-CB7D-A945-8FA73E7EC02D}"/>
                </a:ext>
              </a:extLst>
            </p:cNvPr>
            <p:cNvSpPr/>
            <p:nvPr/>
          </p:nvSpPr>
          <p:spPr>
            <a:xfrm>
              <a:off x="5527548" y="1110995"/>
              <a:ext cx="225551" cy="1862327"/>
            </a:xfrm>
            <a:prstGeom prst="rect">
              <a:avLst/>
            </a:prstGeom>
            <a:grpFill/>
          </p:spPr>
          <p:txBody>
            <a:bodyPr wrap="square" lIns="0" tIns="0" rIns="0" bIns="0" rtlCol="0"/>
            <a:lstStyle/>
            <a:p>
              <a:endParaRPr/>
            </a:p>
          </p:txBody>
        </p:sp>
        <p:sp>
          <p:nvSpPr>
            <p:cNvPr id="9" name="object 9">
              <a:extLst>
                <a:ext uri="{FF2B5EF4-FFF2-40B4-BE49-F238E27FC236}">
                  <a16:creationId xmlns:a16="http://schemas.microsoft.com/office/drawing/2014/main" id="{7C94B59D-D5C6-827D-EFA1-830ADA461E63}"/>
                </a:ext>
              </a:extLst>
            </p:cNvPr>
            <p:cNvSpPr/>
            <p:nvPr/>
          </p:nvSpPr>
          <p:spPr>
            <a:xfrm>
              <a:off x="5111496" y="713231"/>
              <a:ext cx="2580131" cy="1580388"/>
            </a:xfrm>
            <a:prstGeom prst="rect">
              <a:avLst/>
            </a:prstGeom>
            <a:grpFill/>
          </p:spPr>
          <p:txBody>
            <a:bodyPr wrap="square" lIns="0" tIns="0" rIns="0" bIns="0" rtlCol="0"/>
            <a:lstStyle/>
            <a:p>
              <a:endParaRPr/>
            </a:p>
          </p:txBody>
        </p:sp>
        <p:sp>
          <p:nvSpPr>
            <p:cNvPr id="10" name="object 10">
              <a:extLst>
                <a:ext uri="{FF2B5EF4-FFF2-40B4-BE49-F238E27FC236}">
                  <a16:creationId xmlns:a16="http://schemas.microsoft.com/office/drawing/2014/main" id="{2307FA5A-593F-F34F-D211-1A6FB5EB7A09}"/>
                </a:ext>
              </a:extLst>
            </p:cNvPr>
            <p:cNvSpPr/>
            <p:nvPr/>
          </p:nvSpPr>
          <p:spPr>
            <a:xfrm>
              <a:off x="5134356" y="1037843"/>
              <a:ext cx="2598420" cy="981455"/>
            </a:xfrm>
            <a:prstGeom prst="rect">
              <a:avLst/>
            </a:prstGeom>
            <a:grpFill/>
          </p:spPr>
          <p:txBody>
            <a:bodyPr wrap="square" lIns="0" tIns="0" rIns="0" bIns="0" rtlCol="0"/>
            <a:lstStyle/>
            <a:p>
              <a:endParaRPr/>
            </a:p>
          </p:txBody>
        </p:sp>
        <p:sp>
          <p:nvSpPr>
            <p:cNvPr id="11" name="object 11">
              <a:extLst>
                <a:ext uri="{FF2B5EF4-FFF2-40B4-BE49-F238E27FC236}">
                  <a16:creationId xmlns:a16="http://schemas.microsoft.com/office/drawing/2014/main" id="{B1DF94B7-A1A4-BCEB-FD04-9D0255C02FF4}"/>
                </a:ext>
              </a:extLst>
            </p:cNvPr>
            <p:cNvSpPr/>
            <p:nvPr/>
          </p:nvSpPr>
          <p:spPr>
            <a:xfrm>
              <a:off x="5132832" y="734567"/>
              <a:ext cx="2500884" cy="1501139"/>
            </a:xfrm>
            <a:prstGeom prst="rect">
              <a:avLst/>
            </a:prstGeom>
            <a:grpFill/>
          </p:spPr>
          <p:txBody>
            <a:bodyPr wrap="square" lIns="0" tIns="0" rIns="0" bIns="0" rtlCol="0"/>
            <a:lstStyle/>
            <a:p>
              <a:endParaRPr/>
            </a:p>
          </p:txBody>
        </p:sp>
      </p:grpSp>
      <p:sp>
        <p:nvSpPr>
          <p:cNvPr id="12" name="object 12">
            <a:extLst>
              <a:ext uri="{FF2B5EF4-FFF2-40B4-BE49-F238E27FC236}">
                <a16:creationId xmlns:a16="http://schemas.microsoft.com/office/drawing/2014/main" id="{91E1D854-F775-EE92-A5B2-168E0E9152C7}"/>
              </a:ext>
            </a:extLst>
          </p:cNvPr>
          <p:cNvSpPr txBox="1"/>
          <p:nvPr/>
        </p:nvSpPr>
        <p:spPr>
          <a:xfrm>
            <a:off x="6044033" y="2018535"/>
            <a:ext cx="2121535" cy="665480"/>
          </a:xfrm>
          <a:prstGeom prst="rect">
            <a:avLst/>
          </a:prstGeom>
          <a:solidFill>
            <a:schemeClr val="accent1"/>
          </a:solidFill>
        </p:spPr>
        <p:txBody>
          <a:bodyPr vert="horz" wrap="square" lIns="0" tIns="12065" rIns="0" bIns="0" rtlCol="0">
            <a:spAutoFit/>
          </a:bodyPr>
          <a:lstStyle/>
          <a:p>
            <a:pPr algn="ctr">
              <a:lnSpc>
                <a:spcPts val="2520"/>
              </a:lnSpc>
              <a:spcBef>
                <a:spcPts val="95"/>
              </a:spcBef>
            </a:pPr>
            <a:r>
              <a:rPr sz="2200" spc="-25" dirty="0">
                <a:solidFill>
                  <a:srgbClr val="FFFFFF"/>
                </a:solidFill>
                <a:latin typeface="Carlito"/>
                <a:cs typeface="Carlito"/>
              </a:rPr>
              <a:t>Request</a:t>
            </a:r>
            <a:r>
              <a:rPr sz="2200" spc="-114" dirty="0">
                <a:solidFill>
                  <a:srgbClr val="FFFFFF"/>
                </a:solidFill>
                <a:latin typeface="Carlito"/>
                <a:cs typeface="Carlito"/>
              </a:rPr>
              <a:t> </a:t>
            </a:r>
            <a:r>
              <a:rPr sz="2200" spc="-5" dirty="0">
                <a:solidFill>
                  <a:srgbClr val="FFFFFF"/>
                </a:solidFill>
                <a:latin typeface="Carlito"/>
                <a:cs typeface="Carlito"/>
              </a:rPr>
              <a:t>Wikipedia</a:t>
            </a:r>
            <a:endParaRPr sz="2200" dirty="0">
              <a:latin typeface="Carlito"/>
              <a:cs typeface="Carlito"/>
            </a:endParaRPr>
          </a:p>
          <a:p>
            <a:pPr marL="13335" algn="ctr">
              <a:lnSpc>
                <a:spcPts val="2520"/>
              </a:lnSpc>
            </a:pPr>
            <a:r>
              <a:rPr sz="2200" spc="-25" dirty="0">
                <a:solidFill>
                  <a:srgbClr val="FFFFFF"/>
                </a:solidFill>
                <a:latin typeface="Carlito"/>
                <a:cs typeface="Carlito"/>
              </a:rPr>
              <a:t>html</a:t>
            </a:r>
            <a:endParaRPr sz="2200" dirty="0">
              <a:latin typeface="Carlito"/>
              <a:cs typeface="Carlito"/>
            </a:endParaRPr>
          </a:p>
        </p:txBody>
      </p:sp>
      <p:grpSp>
        <p:nvGrpSpPr>
          <p:cNvPr id="13" name="object 13">
            <a:extLst>
              <a:ext uri="{FF2B5EF4-FFF2-40B4-BE49-F238E27FC236}">
                <a16:creationId xmlns:a16="http://schemas.microsoft.com/office/drawing/2014/main" id="{7FC37A40-FA16-E1B8-4BCA-0E5643D06976}"/>
              </a:ext>
            </a:extLst>
          </p:cNvPr>
          <p:cNvGrpSpPr/>
          <p:nvPr/>
        </p:nvGrpSpPr>
        <p:grpSpPr>
          <a:xfrm>
            <a:off x="5840960" y="3503674"/>
            <a:ext cx="2580640" cy="2318385"/>
            <a:chOff x="5111496" y="2589276"/>
            <a:chExt cx="2580640" cy="2318385"/>
          </a:xfrm>
          <a:solidFill>
            <a:schemeClr val="accent1"/>
          </a:solidFill>
        </p:grpSpPr>
        <p:sp>
          <p:nvSpPr>
            <p:cNvPr id="14" name="object 14">
              <a:extLst>
                <a:ext uri="{FF2B5EF4-FFF2-40B4-BE49-F238E27FC236}">
                  <a16:creationId xmlns:a16="http://schemas.microsoft.com/office/drawing/2014/main" id="{FD4B30E5-4D43-42C9-921D-7DBCD7D9AB17}"/>
                </a:ext>
              </a:extLst>
            </p:cNvPr>
            <p:cNvSpPr/>
            <p:nvPr/>
          </p:nvSpPr>
          <p:spPr>
            <a:xfrm>
              <a:off x="5506212" y="2965704"/>
              <a:ext cx="304800" cy="1941576"/>
            </a:xfrm>
            <a:prstGeom prst="rect">
              <a:avLst/>
            </a:prstGeom>
            <a:grpFill/>
          </p:spPr>
          <p:txBody>
            <a:bodyPr wrap="square" lIns="0" tIns="0" rIns="0" bIns="0" rtlCol="0"/>
            <a:lstStyle/>
            <a:p>
              <a:endParaRPr/>
            </a:p>
          </p:txBody>
        </p:sp>
        <p:sp>
          <p:nvSpPr>
            <p:cNvPr id="15" name="object 15">
              <a:extLst>
                <a:ext uri="{FF2B5EF4-FFF2-40B4-BE49-F238E27FC236}">
                  <a16:creationId xmlns:a16="http://schemas.microsoft.com/office/drawing/2014/main" id="{A9026352-2438-2D7B-80C9-C2192D4651BC}"/>
                </a:ext>
              </a:extLst>
            </p:cNvPr>
            <p:cNvSpPr/>
            <p:nvPr/>
          </p:nvSpPr>
          <p:spPr>
            <a:xfrm>
              <a:off x="5527548" y="2987040"/>
              <a:ext cx="225551" cy="1862327"/>
            </a:xfrm>
            <a:prstGeom prst="rect">
              <a:avLst/>
            </a:prstGeom>
            <a:grpFill/>
          </p:spPr>
          <p:txBody>
            <a:bodyPr wrap="square" lIns="0" tIns="0" rIns="0" bIns="0" rtlCol="0"/>
            <a:lstStyle/>
            <a:p>
              <a:endParaRPr/>
            </a:p>
          </p:txBody>
        </p:sp>
        <p:sp>
          <p:nvSpPr>
            <p:cNvPr id="16" name="object 16">
              <a:extLst>
                <a:ext uri="{FF2B5EF4-FFF2-40B4-BE49-F238E27FC236}">
                  <a16:creationId xmlns:a16="http://schemas.microsoft.com/office/drawing/2014/main" id="{728E860D-4611-01AC-59CE-BF7366DD62E7}"/>
                </a:ext>
              </a:extLst>
            </p:cNvPr>
            <p:cNvSpPr/>
            <p:nvPr/>
          </p:nvSpPr>
          <p:spPr>
            <a:xfrm>
              <a:off x="5111496" y="2589276"/>
              <a:ext cx="2580131" cy="1580388"/>
            </a:xfrm>
            <a:prstGeom prst="rect">
              <a:avLst/>
            </a:prstGeom>
            <a:grpFill/>
          </p:spPr>
          <p:txBody>
            <a:bodyPr wrap="square" lIns="0" tIns="0" rIns="0" bIns="0" rtlCol="0"/>
            <a:lstStyle/>
            <a:p>
              <a:endParaRPr/>
            </a:p>
          </p:txBody>
        </p:sp>
        <p:sp>
          <p:nvSpPr>
            <p:cNvPr id="17" name="object 17">
              <a:extLst>
                <a:ext uri="{FF2B5EF4-FFF2-40B4-BE49-F238E27FC236}">
                  <a16:creationId xmlns:a16="http://schemas.microsoft.com/office/drawing/2014/main" id="{CD64EF28-5D8D-EA43-D00F-292D0ED8EAF7}"/>
                </a:ext>
              </a:extLst>
            </p:cNvPr>
            <p:cNvSpPr/>
            <p:nvPr/>
          </p:nvSpPr>
          <p:spPr>
            <a:xfrm>
              <a:off x="5334000" y="2913888"/>
              <a:ext cx="2135124" cy="981456"/>
            </a:xfrm>
            <a:prstGeom prst="rect">
              <a:avLst/>
            </a:prstGeom>
            <a:grpFill/>
          </p:spPr>
          <p:txBody>
            <a:bodyPr wrap="square" lIns="0" tIns="0" rIns="0" bIns="0" rtlCol="0"/>
            <a:lstStyle/>
            <a:p>
              <a:endParaRPr/>
            </a:p>
          </p:txBody>
        </p:sp>
        <p:sp>
          <p:nvSpPr>
            <p:cNvPr id="18" name="object 18">
              <a:extLst>
                <a:ext uri="{FF2B5EF4-FFF2-40B4-BE49-F238E27FC236}">
                  <a16:creationId xmlns:a16="http://schemas.microsoft.com/office/drawing/2014/main" id="{607A240D-1DD9-0E3F-D775-9BC9112DB490}"/>
                </a:ext>
              </a:extLst>
            </p:cNvPr>
            <p:cNvSpPr/>
            <p:nvPr/>
          </p:nvSpPr>
          <p:spPr>
            <a:xfrm>
              <a:off x="5132832" y="2610612"/>
              <a:ext cx="2500884" cy="1501139"/>
            </a:xfrm>
            <a:prstGeom prst="rect">
              <a:avLst/>
            </a:prstGeom>
            <a:grpFill/>
          </p:spPr>
          <p:txBody>
            <a:bodyPr wrap="square" lIns="0" tIns="0" rIns="0" bIns="0" rtlCol="0"/>
            <a:lstStyle/>
            <a:p>
              <a:endParaRPr/>
            </a:p>
          </p:txBody>
        </p:sp>
      </p:grpSp>
      <p:sp>
        <p:nvSpPr>
          <p:cNvPr id="19" name="object 19">
            <a:extLst>
              <a:ext uri="{FF2B5EF4-FFF2-40B4-BE49-F238E27FC236}">
                <a16:creationId xmlns:a16="http://schemas.microsoft.com/office/drawing/2014/main" id="{C2082E1D-8E06-DF0C-0F15-D849AA11799C}"/>
              </a:ext>
            </a:extLst>
          </p:cNvPr>
          <p:cNvSpPr txBox="1"/>
          <p:nvPr/>
        </p:nvSpPr>
        <p:spPr>
          <a:xfrm>
            <a:off x="6244058" y="3895087"/>
            <a:ext cx="1709420" cy="665480"/>
          </a:xfrm>
          <a:prstGeom prst="rect">
            <a:avLst/>
          </a:prstGeom>
          <a:solidFill>
            <a:schemeClr val="accent1"/>
          </a:solidFill>
        </p:spPr>
        <p:txBody>
          <a:bodyPr vert="horz" wrap="square" lIns="0" tIns="12065" rIns="0" bIns="0" rtlCol="0">
            <a:spAutoFit/>
          </a:bodyPr>
          <a:lstStyle/>
          <a:p>
            <a:pPr marL="73025">
              <a:lnSpc>
                <a:spcPts val="2520"/>
              </a:lnSpc>
              <a:spcBef>
                <a:spcPts val="95"/>
              </a:spcBef>
            </a:pPr>
            <a:r>
              <a:rPr sz="2200" spc="-15" dirty="0">
                <a:solidFill>
                  <a:srgbClr val="FFFFFF"/>
                </a:solidFill>
                <a:latin typeface="Carlito"/>
                <a:cs typeface="Carlito"/>
              </a:rPr>
              <a:t>BeautifulSoup</a:t>
            </a:r>
            <a:endParaRPr sz="2200">
              <a:latin typeface="Carlito"/>
              <a:cs typeface="Carlito"/>
            </a:endParaRPr>
          </a:p>
          <a:p>
            <a:pPr marL="12700">
              <a:lnSpc>
                <a:spcPts val="2520"/>
              </a:lnSpc>
            </a:pPr>
            <a:r>
              <a:rPr sz="2200" spc="-20" dirty="0">
                <a:solidFill>
                  <a:srgbClr val="FFFFFF"/>
                </a:solidFill>
                <a:latin typeface="Carlito"/>
                <a:cs typeface="Carlito"/>
              </a:rPr>
              <a:t>html5lib</a:t>
            </a:r>
            <a:r>
              <a:rPr sz="2200" spc="-105" dirty="0">
                <a:solidFill>
                  <a:srgbClr val="FFFFFF"/>
                </a:solidFill>
                <a:latin typeface="Carlito"/>
                <a:cs typeface="Carlito"/>
              </a:rPr>
              <a:t> </a:t>
            </a:r>
            <a:r>
              <a:rPr sz="2200" spc="-35" dirty="0">
                <a:solidFill>
                  <a:srgbClr val="FFFFFF"/>
                </a:solidFill>
                <a:latin typeface="Carlito"/>
                <a:cs typeface="Carlito"/>
              </a:rPr>
              <a:t>Parser</a:t>
            </a:r>
            <a:endParaRPr sz="2200">
              <a:latin typeface="Carlito"/>
              <a:cs typeface="Carlito"/>
            </a:endParaRPr>
          </a:p>
        </p:txBody>
      </p:sp>
      <p:grpSp>
        <p:nvGrpSpPr>
          <p:cNvPr id="20" name="object 20">
            <a:extLst>
              <a:ext uri="{FF2B5EF4-FFF2-40B4-BE49-F238E27FC236}">
                <a16:creationId xmlns:a16="http://schemas.microsoft.com/office/drawing/2014/main" id="{46B1927D-D69C-019D-C9F5-7F885C27C3EF}"/>
              </a:ext>
            </a:extLst>
          </p:cNvPr>
          <p:cNvGrpSpPr/>
          <p:nvPr/>
        </p:nvGrpSpPr>
        <p:grpSpPr>
          <a:xfrm>
            <a:off x="5840960" y="5379718"/>
            <a:ext cx="3906520" cy="1580515"/>
            <a:chOff x="5111496" y="4465320"/>
            <a:chExt cx="3906520" cy="1580515"/>
          </a:xfrm>
          <a:solidFill>
            <a:schemeClr val="accent1"/>
          </a:solidFill>
        </p:grpSpPr>
        <p:sp>
          <p:nvSpPr>
            <p:cNvPr id="21" name="object 21">
              <a:extLst>
                <a:ext uri="{FF2B5EF4-FFF2-40B4-BE49-F238E27FC236}">
                  <a16:creationId xmlns:a16="http://schemas.microsoft.com/office/drawing/2014/main" id="{D69557B0-041E-52E8-E2B1-039F5E174FAB}"/>
                </a:ext>
              </a:extLst>
            </p:cNvPr>
            <p:cNvSpPr/>
            <p:nvPr/>
          </p:nvSpPr>
          <p:spPr>
            <a:xfrm>
              <a:off x="5625084" y="4721352"/>
              <a:ext cx="3392423" cy="304800"/>
            </a:xfrm>
            <a:prstGeom prst="rect">
              <a:avLst/>
            </a:prstGeom>
            <a:grpFill/>
          </p:spPr>
          <p:txBody>
            <a:bodyPr wrap="square" lIns="0" tIns="0" rIns="0" bIns="0" rtlCol="0"/>
            <a:lstStyle/>
            <a:p>
              <a:endParaRPr/>
            </a:p>
          </p:txBody>
        </p:sp>
        <p:sp>
          <p:nvSpPr>
            <p:cNvPr id="22" name="object 22">
              <a:extLst>
                <a:ext uri="{FF2B5EF4-FFF2-40B4-BE49-F238E27FC236}">
                  <a16:creationId xmlns:a16="http://schemas.microsoft.com/office/drawing/2014/main" id="{D671878E-3C61-81C0-30E9-274394A0D08A}"/>
                </a:ext>
              </a:extLst>
            </p:cNvPr>
            <p:cNvSpPr/>
            <p:nvPr/>
          </p:nvSpPr>
          <p:spPr>
            <a:xfrm>
              <a:off x="5646420" y="4742688"/>
              <a:ext cx="3313176" cy="225551"/>
            </a:xfrm>
            <a:prstGeom prst="rect">
              <a:avLst/>
            </a:prstGeom>
            <a:grpFill/>
          </p:spPr>
          <p:txBody>
            <a:bodyPr wrap="square" lIns="0" tIns="0" rIns="0" bIns="0" rtlCol="0"/>
            <a:lstStyle/>
            <a:p>
              <a:endParaRPr/>
            </a:p>
          </p:txBody>
        </p:sp>
        <p:sp>
          <p:nvSpPr>
            <p:cNvPr id="23" name="object 23">
              <a:extLst>
                <a:ext uri="{FF2B5EF4-FFF2-40B4-BE49-F238E27FC236}">
                  <a16:creationId xmlns:a16="http://schemas.microsoft.com/office/drawing/2014/main" id="{B54EA910-5564-56C9-B934-31D92CF492D3}"/>
                </a:ext>
              </a:extLst>
            </p:cNvPr>
            <p:cNvSpPr/>
            <p:nvPr/>
          </p:nvSpPr>
          <p:spPr>
            <a:xfrm>
              <a:off x="5111496" y="4465320"/>
              <a:ext cx="2580131" cy="1580388"/>
            </a:xfrm>
            <a:prstGeom prst="rect">
              <a:avLst/>
            </a:prstGeom>
            <a:grpFill/>
          </p:spPr>
          <p:txBody>
            <a:bodyPr wrap="square" lIns="0" tIns="0" rIns="0" bIns="0" rtlCol="0"/>
            <a:lstStyle/>
            <a:p>
              <a:endParaRPr/>
            </a:p>
          </p:txBody>
        </p:sp>
        <p:sp>
          <p:nvSpPr>
            <p:cNvPr id="24" name="object 24">
              <a:extLst>
                <a:ext uri="{FF2B5EF4-FFF2-40B4-BE49-F238E27FC236}">
                  <a16:creationId xmlns:a16="http://schemas.microsoft.com/office/drawing/2014/main" id="{85829100-7823-8C79-5998-7AB702C8431B}"/>
                </a:ext>
              </a:extLst>
            </p:cNvPr>
            <p:cNvSpPr/>
            <p:nvPr/>
          </p:nvSpPr>
          <p:spPr>
            <a:xfrm>
              <a:off x="5289804" y="4789932"/>
              <a:ext cx="2287524" cy="981456"/>
            </a:xfrm>
            <a:prstGeom prst="rect">
              <a:avLst/>
            </a:prstGeom>
            <a:grpFill/>
          </p:spPr>
          <p:txBody>
            <a:bodyPr wrap="square" lIns="0" tIns="0" rIns="0" bIns="0" rtlCol="0"/>
            <a:lstStyle/>
            <a:p>
              <a:endParaRPr/>
            </a:p>
          </p:txBody>
        </p:sp>
        <p:sp>
          <p:nvSpPr>
            <p:cNvPr id="25" name="object 25">
              <a:extLst>
                <a:ext uri="{FF2B5EF4-FFF2-40B4-BE49-F238E27FC236}">
                  <a16:creationId xmlns:a16="http://schemas.microsoft.com/office/drawing/2014/main" id="{099C229B-497F-B4C2-E115-232069FE6CC3}"/>
                </a:ext>
              </a:extLst>
            </p:cNvPr>
            <p:cNvSpPr/>
            <p:nvPr/>
          </p:nvSpPr>
          <p:spPr>
            <a:xfrm>
              <a:off x="5132832" y="4486656"/>
              <a:ext cx="2500884" cy="1501140"/>
            </a:xfrm>
            <a:prstGeom prst="rect">
              <a:avLst/>
            </a:prstGeom>
            <a:grpFill/>
          </p:spPr>
          <p:txBody>
            <a:bodyPr wrap="square" lIns="0" tIns="0" rIns="0" bIns="0" rtlCol="0"/>
            <a:lstStyle/>
            <a:p>
              <a:endParaRPr/>
            </a:p>
          </p:txBody>
        </p:sp>
      </p:grpSp>
      <p:sp>
        <p:nvSpPr>
          <p:cNvPr id="26" name="object 26">
            <a:extLst>
              <a:ext uri="{FF2B5EF4-FFF2-40B4-BE49-F238E27FC236}">
                <a16:creationId xmlns:a16="http://schemas.microsoft.com/office/drawing/2014/main" id="{A55C0427-90E7-BA2A-69A2-7C292D07F833}"/>
              </a:ext>
            </a:extLst>
          </p:cNvPr>
          <p:cNvSpPr txBox="1"/>
          <p:nvPr/>
        </p:nvSpPr>
        <p:spPr>
          <a:xfrm>
            <a:off x="6199480" y="5768719"/>
            <a:ext cx="1802130" cy="668655"/>
          </a:xfrm>
          <a:prstGeom prst="rect">
            <a:avLst/>
          </a:prstGeom>
          <a:solidFill>
            <a:schemeClr val="accent1"/>
          </a:solidFill>
        </p:spPr>
        <p:txBody>
          <a:bodyPr vert="horz" wrap="square" lIns="0" tIns="44450" rIns="0" bIns="0" rtlCol="0">
            <a:spAutoFit/>
          </a:bodyPr>
          <a:lstStyle/>
          <a:p>
            <a:pPr marL="334010" marR="5080" indent="-321945">
              <a:lnSpc>
                <a:spcPts val="2430"/>
              </a:lnSpc>
              <a:spcBef>
                <a:spcPts val="350"/>
              </a:spcBef>
            </a:pPr>
            <a:r>
              <a:rPr sz="2200" spc="-15" dirty="0">
                <a:solidFill>
                  <a:srgbClr val="FFFFFF"/>
                </a:solidFill>
                <a:latin typeface="Carlito"/>
                <a:cs typeface="Carlito"/>
              </a:rPr>
              <a:t>Find </a:t>
            </a:r>
            <a:r>
              <a:rPr sz="2200" spc="-5" dirty="0">
                <a:solidFill>
                  <a:srgbClr val="FFFFFF"/>
                </a:solidFill>
                <a:latin typeface="Carlito"/>
                <a:cs typeface="Carlito"/>
              </a:rPr>
              <a:t>launch</a:t>
            </a:r>
            <a:r>
              <a:rPr sz="2200" spc="-145" dirty="0">
                <a:solidFill>
                  <a:srgbClr val="FFFFFF"/>
                </a:solidFill>
                <a:latin typeface="Carlito"/>
                <a:cs typeface="Carlito"/>
              </a:rPr>
              <a:t> </a:t>
            </a:r>
            <a:r>
              <a:rPr sz="2200" spc="-40" dirty="0">
                <a:solidFill>
                  <a:srgbClr val="FFFFFF"/>
                </a:solidFill>
                <a:latin typeface="Carlito"/>
                <a:cs typeface="Carlito"/>
              </a:rPr>
              <a:t>info  </a:t>
            </a:r>
            <a:r>
              <a:rPr sz="2200" spc="-25" dirty="0">
                <a:solidFill>
                  <a:srgbClr val="FFFFFF"/>
                </a:solidFill>
                <a:latin typeface="Carlito"/>
                <a:cs typeface="Carlito"/>
              </a:rPr>
              <a:t>html</a:t>
            </a:r>
            <a:r>
              <a:rPr sz="2200" spc="-70" dirty="0">
                <a:solidFill>
                  <a:srgbClr val="FFFFFF"/>
                </a:solidFill>
                <a:latin typeface="Carlito"/>
                <a:cs typeface="Carlito"/>
              </a:rPr>
              <a:t> </a:t>
            </a:r>
            <a:r>
              <a:rPr sz="2200" spc="-20" dirty="0">
                <a:solidFill>
                  <a:srgbClr val="FFFFFF"/>
                </a:solidFill>
                <a:latin typeface="Carlito"/>
                <a:cs typeface="Carlito"/>
              </a:rPr>
              <a:t>table</a:t>
            </a:r>
            <a:endParaRPr sz="2200">
              <a:latin typeface="Carlito"/>
              <a:cs typeface="Carlito"/>
            </a:endParaRPr>
          </a:p>
        </p:txBody>
      </p:sp>
      <p:grpSp>
        <p:nvGrpSpPr>
          <p:cNvPr id="27" name="object 27">
            <a:extLst>
              <a:ext uri="{FF2B5EF4-FFF2-40B4-BE49-F238E27FC236}">
                <a16:creationId xmlns:a16="http://schemas.microsoft.com/office/drawing/2014/main" id="{CC5652AF-805A-EE14-3737-941D110AD77E}"/>
              </a:ext>
            </a:extLst>
          </p:cNvPr>
          <p:cNvGrpSpPr/>
          <p:nvPr/>
        </p:nvGrpSpPr>
        <p:grpSpPr>
          <a:xfrm>
            <a:off x="9167852" y="3880102"/>
            <a:ext cx="2580640" cy="3080385"/>
            <a:chOff x="8438388" y="2965704"/>
            <a:chExt cx="2580640" cy="3080385"/>
          </a:xfrm>
          <a:solidFill>
            <a:schemeClr val="accent1"/>
          </a:solidFill>
        </p:grpSpPr>
        <p:sp>
          <p:nvSpPr>
            <p:cNvPr id="28" name="object 28">
              <a:extLst>
                <a:ext uri="{FF2B5EF4-FFF2-40B4-BE49-F238E27FC236}">
                  <a16:creationId xmlns:a16="http://schemas.microsoft.com/office/drawing/2014/main" id="{68E4F763-AC5F-A3B7-072F-04A3023EA7F4}"/>
                </a:ext>
              </a:extLst>
            </p:cNvPr>
            <p:cNvSpPr/>
            <p:nvPr/>
          </p:nvSpPr>
          <p:spPr>
            <a:xfrm>
              <a:off x="8833104" y="2965704"/>
              <a:ext cx="304800" cy="1941576"/>
            </a:xfrm>
            <a:prstGeom prst="rect">
              <a:avLst/>
            </a:prstGeom>
            <a:grpFill/>
          </p:spPr>
          <p:txBody>
            <a:bodyPr wrap="square" lIns="0" tIns="0" rIns="0" bIns="0" rtlCol="0"/>
            <a:lstStyle/>
            <a:p>
              <a:endParaRPr/>
            </a:p>
          </p:txBody>
        </p:sp>
        <p:sp>
          <p:nvSpPr>
            <p:cNvPr id="29" name="object 29">
              <a:extLst>
                <a:ext uri="{FF2B5EF4-FFF2-40B4-BE49-F238E27FC236}">
                  <a16:creationId xmlns:a16="http://schemas.microsoft.com/office/drawing/2014/main" id="{152FB399-043F-3006-3BA6-9988217CC409}"/>
                </a:ext>
              </a:extLst>
            </p:cNvPr>
            <p:cNvSpPr/>
            <p:nvPr/>
          </p:nvSpPr>
          <p:spPr>
            <a:xfrm>
              <a:off x="8854440" y="2987040"/>
              <a:ext cx="225551" cy="1862327"/>
            </a:xfrm>
            <a:prstGeom prst="rect">
              <a:avLst/>
            </a:prstGeom>
            <a:grpFill/>
          </p:spPr>
          <p:txBody>
            <a:bodyPr wrap="square" lIns="0" tIns="0" rIns="0" bIns="0" rtlCol="0"/>
            <a:lstStyle/>
            <a:p>
              <a:endParaRPr/>
            </a:p>
          </p:txBody>
        </p:sp>
        <p:sp>
          <p:nvSpPr>
            <p:cNvPr id="30" name="object 30">
              <a:extLst>
                <a:ext uri="{FF2B5EF4-FFF2-40B4-BE49-F238E27FC236}">
                  <a16:creationId xmlns:a16="http://schemas.microsoft.com/office/drawing/2014/main" id="{133D258D-A8D8-E022-E4B3-36D667AB6BBA}"/>
                </a:ext>
              </a:extLst>
            </p:cNvPr>
            <p:cNvSpPr/>
            <p:nvPr/>
          </p:nvSpPr>
          <p:spPr>
            <a:xfrm>
              <a:off x="8438388" y="4465320"/>
              <a:ext cx="2580131" cy="1580388"/>
            </a:xfrm>
            <a:prstGeom prst="rect">
              <a:avLst/>
            </a:prstGeom>
            <a:grpFill/>
          </p:spPr>
          <p:txBody>
            <a:bodyPr wrap="square" lIns="0" tIns="0" rIns="0" bIns="0" rtlCol="0"/>
            <a:lstStyle/>
            <a:p>
              <a:endParaRPr/>
            </a:p>
          </p:txBody>
        </p:sp>
        <p:sp>
          <p:nvSpPr>
            <p:cNvPr id="31" name="object 31">
              <a:extLst>
                <a:ext uri="{FF2B5EF4-FFF2-40B4-BE49-F238E27FC236}">
                  <a16:creationId xmlns:a16="http://schemas.microsoft.com/office/drawing/2014/main" id="{7CE4F573-6341-8308-0AB5-D1CA3B5BF2F5}"/>
                </a:ext>
              </a:extLst>
            </p:cNvPr>
            <p:cNvSpPr/>
            <p:nvPr/>
          </p:nvSpPr>
          <p:spPr>
            <a:xfrm>
              <a:off x="8546592" y="4943855"/>
              <a:ext cx="2363724" cy="673607"/>
            </a:xfrm>
            <a:prstGeom prst="rect">
              <a:avLst/>
            </a:prstGeom>
            <a:grpFill/>
          </p:spPr>
          <p:txBody>
            <a:bodyPr wrap="square" lIns="0" tIns="0" rIns="0" bIns="0" rtlCol="0"/>
            <a:lstStyle/>
            <a:p>
              <a:endParaRPr/>
            </a:p>
          </p:txBody>
        </p:sp>
        <p:sp>
          <p:nvSpPr>
            <p:cNvPr id="32" name="object 32">
              <a:extLst>
                <a:ext uri="{FF2B5EF4-FFF2-40B4-BE49-F238E27FC236}">
                  <a16:creationId xmlns:a16="http://schemas.microsoft.com/office/drawing/2014/main" id="{5E5A9D85-EB3C-9520-265E-B3F59AA38D4B}"/>
                </a:ext>
              </a:extLst>
            </p:cNvPr>
            <p:cNvSpPr/>
            <p:nvPr/>
          </p:nvSpPr>
          <p:spPr>
            <a:xfrm>
              <a:off x="8459724" y="4486656"/>
              <a:ext cx="2500883" cy="1501140"/>
            </a:xfrm>
            <a:prstGeom prst="rect">
              <a:avLst/>
            </a:prstGeom>
            <a:grpFill/>
          </p:spPr>
          <p:txBody>
            <a:bodyPr wrap="square" lIns="0" tIns="0" rIns="0" bIns="0" rtlCol="0"/>
            <a:lstStyle/>
            <a:p>
              <a:endParaRPr/>
            </a:p>
          </p:txBody>
        </p:sp>
      </p:grpSp>
      <p:sp>
        <p:nvSpPr>
          <p:cNvPr id="33" name="object 33">
            <a:extLst>
              <a:ext uri="{FF2B5EF4-FFF2-40B4-BE49-F238E27FC236}">
                <a16:creationId xmlns:a16="http://schemas.microsoft.com/office/drawing/2014/main" id="{2917B972-2AB1-29D9-6666-A342F6DF3048}"/>
              </a:ext>
            </a:extLst>
          </p:cNvPr>
          <p:cNvSpPr txBox="1"/>
          <p:nvPr/>
        </p:nvSpPr>
        <p:spPr>
          <a:xfrm>
            <a:off x="9456904" y="5922388"/>
            <a:ext cx="1943735" cy="360680"/>
          </a:xfrm>
          <a:prstGeom prst="rect">
            <a:avLst/>
          </a:prstGeom>
          <a:solidFill>
            <a:schemeClr val="accent1"/>
          </a:solidFill>
        </p:spPr>
        <p:txBody>
          <a:bodyPr vert="horz" wrap="square" lIns="0" tIns="12065" rIns="0" bIns="0" rtlCol="0">
            <a:spAutoFit/>
          </a:bodyPr>
          <a:lstStyle/>
          <a:p>
            <a:pPr marL="12700">
              <a:lnSpc>
                <a:spcPct val="100000"/>
              </a:lnSpc>
              <a:spcBef>
                <a:spcPts val="95"/>
              </a:spcBef>
            </a:pPr>
            <a:r>
              <a:rPr sz="2200" spc="-40" dirty="0">
                <a:solidFill>
                  <a:srgbClr val="FFFFFF"/>
                </a:solidFill>
                <a:latin typeface="Carlito"/>
                <a:cs typeface="Carlito"/>
              </a:rPr>
              <a:t>Create</a:t>
            </a:r>
            <a:r>
              <a:rPr sz="2200" spc="-70" dirty="0">
                <a:solidFill>
                  <a:srgbClr val="FFFFFF"/>
                </a:solidFill>
                <a:latin typeface="Carlito"/>
                <a:cs typeface="Carlito"/>
              </a:rPr>
              <a:t> </a:t>
            </a:r>
            <a:r>
              <a:rPr sz="2200" spc="-10" dirty="0">
                <a:solidFill>
                  <a:srgbClr val="FFFFFF"/>
                </a:solidFill>
                <a:latin typeface="Carlito"/>
                <a:cs typeface="Carlito"/>
              </a:rPr>
              <a:t>dictionary</a:t>
            </a:r>
            <a:endParaRPr sz="2200">
              <a:latin typeface="Carlito"/>
              <a:cs typeface="Carlito"/>
            </a:endParaRPr>
          </a:p>
        </p:txBody>
      </p:sp>
      <p:grpSp>
        <p:nvGrpSpPr>
          <p:cNvPr id="34" name="object 34">
            <a:extLst>
              <a:ext uri="{FF2B5EF4-FFF2-40B4-BE49-F238E27FC236}">
                <a16:creationId xmlns:a16="http://schemas.microsoft.com/office/drawing/2014/main" id="{4DE29776-9A7B-C4F8-4FDB-4B0885886D23}"/>
              </a:ext>
            </a:extLst>
          </p:cNvPr>
          <p:cNvGrpSpPr/>
          <p:nvPr/>
        </p:nvGrpSpPr>
        <p:grpSpPr>
          <a:xfrm>
            <a:off x="9167852" y="2004058"/>
            <a:ext cx="2580640" cy="3112135"/>
            <a:chOff x="8438388" y="1089660"/>
            <a:chExt cx="2580640" cy="3112135"/>
          </a:xfrm>
          <a:solidFill>
            <a:schemeClr val="accent1"/>
          </a:solidFill>
        </p:grpSpPr>
        <p:sp>
          <p:nvSpPr>
            <p:cNvPr id="35" name="object 35">
              <a:extLst>
                <a:ext uri="{FF2B5EF4-FFF2-40B4-BE49-F238E27FC236}">
                  <a16:creationId xmlns:a16="http://schemas.microsoft.com/office/drawing/2014/main" id="{672F0DAD-BD43-8FD8-E7DC-23579AC50ACF}"/>
                </a:ext>
              </a:extLst>
            </p:cNvPr>
            <p:cNvSpPr/>
            <p:nvPr/>
          </p:nvSpPr>
          <p:spPr>
            <a:xfrm>
              <a:off x="8833104" y="1089660"/>
              <a:ext cx="304800" cy="1941576"/>
            </a:xfrm>
            <a:prstGeom prst="rect">
              <a:avLst/>
            </a:prstGeom>
            <a:grpFill/>
          </p:spPr>
          <p:txBody>
            <a:bodyPr wrap="square" lIns="0" tIns="0" rIns="0" bIns="0" rtlCol="0"/>
            <a:lstStyle/>
            <a:p>
              <a:endParaRPr/>
            </a:p>
          </p:txBody>
        </p:sp>
        <p:sp>
          <p:nvSpPr>
            <p:cNvPr id="36" name="object 36">
              <a:extLst>
                <a:ext uri="{FF2B5EF4-FFF2-40B4-BE49-F238E27FC236}">
                  <a16:creationId xmlns:a16="http://schemas.microsoft.com/office/drawing/2014/main" id="{48E7A1BC-B263-9BAD-3937-DB557D67439D}"/>
                </a:ext>
              </a:extLst>
            </p:cNvPr>
            <p:cNvSpPr/>
            <p:nvPr/>
          </p:nvSpPr>
          <p:spPr>
            <a:xfrm>
              <a:off x="8854440" y="1110996"/>
              <a:ext cx="225551" cy="1862327"/>
            </a:xfrm>
            <a:prstGeom prst="rect">
              <a:avLst/>
            </a:prstGeom>
            <a:grpFill/>
          </p:spPr>
          <p:txBody>
            <a:bodyPr wrap="square" lIns="0" tIns="0" rIns="0" bIns="0" rtlCol="0"/>
            <a:lstStyle/>
            <a:p>
              <a:endParaRPr/>
            </a:p>
          </p:txBody>
        </p:sp>
        <p:sp>
          <p:nvSpPr>
            <p:cNvPr id="37" name="object 37">
              <a:extLst>
                <a:ext uri="{FF2B5EF4-FFF2-40B4-BE49-F238E27FC236}">
                  <a16:creationId xmlns:a16="http://schemas.microsoft.com/office/drawing/2014/main" id="{2C00A126-08B5-6350-42A2-BAEBEC40662E}"/>
                </a:ext>
              </a:extLst>
            </p:cNvPr>
            <p:cNvSpPr/>
            <p:nvPr/>
          </p:nvSpPr>
          <p:spPr>
            <a:xfrm>
              <a:off x="8438388" y="2589276"/>
              <a:ext cx="2580131" cy="1580388"/>
            </a:xfrm>
            <a:prstGeom prst="rect">
              <a:avLst/>
            </a:prstGeom>
            <a:grpFill/>
          </p:spPr>
          <p:txBody>
            <a:bodyPr wrap="square" lIns="0" tIns="0" rIns="0" bIns="0" rtlCol="0"/>
            <a:lstStyle/>
            <a:p>
              <a:endParaRPr/>
            </a:p>
          </p:txBody>
        </p:sp>
        <p:sp>
          <p:nvSpPr>
            <p:cNvPr id="38" name="object 38">
              <a:extLst>
                <a:ext uri="{FF2B5EF4-FFF2-40B4-BE49-F238E27FC236}">
                  <a16:creationId xmlns:a16="http://schemas.microsoft.com/office/drawing/2014/main" id="{C5C2B4C4-AB37-7D20-FC8A-00161192D044}"/>
                </a:ext>
              </a:extLst>
            </p:cNvPr>
            <p:cNvSpPr/>
            <p:nvPr/>
          </p:nvSpPr>
          <p:spPr>
            <a:xfrm>
              <a:off x="8659368" y="2606040"/>
              <a:ext cx="2203704" cy="1595628"/>
            </a:xfrm>
            <a:prstGeom prst="rect">
              <a:avLst/>
            </a:prstGeom>
            <a:grpFill/>
          </p:spPr>
          <p:txBody>
            <a:bodyPr wrap="square" lIns="0" tIns="0" rIns="0" bIns="0" rtlCol="0"/>
            <a:lstStyle/>
            <a:p>
              <a:endParaRPr/>
            </a:p>
          </p:txBody>
        </p:sp>
        <p:sp>
          <p:nvSpPr>
            <p:cNvPr id="39" name="object 39">
              <a:extLst>
                <a:ext uri="{FF2B5EF4-FFF2-40B4-BE49-F238E27FC236}">
                  <a16:creationId xmlns:a16="http://schemas.microsoft.com/office/drawing/2014/main" id="{855B11F0-4986-8FF6-099A-59A22C731F79}"/>
                </a:ext>
              </a:extLst>
            </p:cNvPr>
            <p:cNvSpPr/>
            <p:nvPr/>
          </p:nvSpPr>
          <p:spPr>
            <a:xfrm>
              <a:off x="8459724" y="2610612"/>
              <a:ext cx="2500883" cy="1501139"/>
            </a:xfrm>
            <a:prstGeom prst="rect">
              <a:avLst/>
            </a:prstGeom>
            <a:grpFill/>
          </p:spPr>
          <p:txBody>
            <a:bodyPr wrap="square" lIns="0" tIns="0" rIns="0" bIns="0" rtlCol="0"/>
            <a:lstStyle/>
            <a:p>
              <a:endParaRPr/>
            </a:p>
          </p:txBody>
        </p:sp>
      </p:grpSp>
      <p:sp>
        <p:nvSpPr>
          <p:cNvPr id="40" name="object 40">
            <a:extLst>
              <a:ext uri="{FF2B5EF4-FFF2-40B4-BE49-F238E27FC236}">
                <a16:creationId xmlns:a16="http://schemas.microsoft.com/office/drawing/2014/main" id="{475BF9C7-21EC-D6A4-7208-70D280A282F3}"/>
              </a:ext>
            </a:extLst>
          </p:cNvPr>
          <p:cNvSpPr txBox="1"/>
          <p:nvPr/>
        </p:nvSpPr>
        <p:spPr>
          <a:xfrm>
            <a:off x="9569680" y="3585208"/>
            <a:ext cx="1708150" cy="1282065"/>
          </a:xfrm>
          <a:prstGeom prst="rect">
            <a:avLst/>
          </a:prstGeom>
          <a:solidFill>
            <a:schemeClr val="accent1"/>
          </a:solidFill>
        </p:spPr>
        <p:txBody>
          <a:bodyPr vert="horz" wrap="square" lIns="0" tIns="40005" rIns="0" bIns="0" rtlCol="0">
            <a:spAutoFit/>
          </a:bodyPr>
          <a:lstStyle/>
          <a:p>
            <a:pPr marL="12700" marR="5080" algn="ctr">
              <a:lnSpc>
                <a:spcPct val="91600"/>
              </a:lnSpc>
              <a:spcBef>
                <a:spcPts val="315"/>
              </a:spcBef>
            </a:pPr>
            <a:r>
              <a:rPr sz="2200" spc="-45" dirty="0">
                <a:solidFill>
                  <a:srgbClr val="FFFFFF"/>
                </a:solidFill>
                <a:latin typeface="Carlito"/>
                <a:cs typeface="Carlito"/>
              </a:rPr>
              <a:t>Iterate</a:t>
            </a:r>
            <a:r>
              <a:rPr sz="2200" spc="-135" dirty="0">
                <a:solidFill>
                  <a:srgbClr val="FFFFFF"/>
                </a:solidFill>
                <a:latin typeface="Carlito"/>
                <a:cs typeface="Carlito"/>
              </a:rPr>
              <a:t> </a:t>
            </a:r>
            <a:r>
              <a:rPr sz="2200" spc="-20" dirty="0">
                <a:solidFill>
                  <a:srgbClr val="FFFFFF"/>
                </a:solidFill>
                <a:latin typeface="Carlito"/>
                <a:cs typeface="Carlito"/>
              </a:rPr>
              <a:t>through  table </a:t>
            </a:r>
            <a:r>
              <a:rPr sz="2200" spc="-5" dirty="0">
                <a:solidFill>
                  <a:srgbClr val="FFFFFF"/>
                </a:solidFill>
                <a:latin typeface="Carlito"/>
                <a:cs typeface="Carlito"/>
              </a:rPr>
              <a:t>cells </a:t>
            </a:r>
            <a:r>
              <a:rPr sz="2200" spc="-30" dirty="0">
                <a:solidFill>
                  <a:srgbClr val="FFFFFF"/>
                </a:solidFill>
                <a:latin typeface="Carlito"/>
                <a:cs typeface="Carlito"/>
              </a:rPr>
              <a:t>to  extract </a:t>
            </a:r>
            <a:r>
              <a:rPr sz="2200" spc="-35" dirty="0">
                <a:solidFill>
                  <a:srgbClr val="FFFFFF"/>
                </a:solidFill>
                <a:latin typeface="Carlito"/>
                <a:cs typeface="Carlito"/>
              </a:rPr>
              <a:t>data </a:t>
            </a:r>
            <a:r>
              <a:rPr sz="2200" spc="-30" dirty="0">
                <a:solidFill>
                  <a:srgbClr val="FFFFFF"/>
                </a:solidFill>
                <a:latin typeface="Carlito"/>
                <a:cs typeface="Carlito"/>
              </a:rPr>
              <a:t>to  </a:t>
            </a:r>
            <a:r>
              <a:rPr sz="2200" spc="-10" dirty="0">
                <a:solidFill>
                  <a:srgbClr val="FFFFFF"/>
                </a:solidFill>
                <a:latin typeface="Carlito"/>
                <a:cs typeface="Carlito"/>
              </a:rPr>
              <a:t>dictionary</a:t>
            </a:r>
            <a:endParaRPr sz="2200">
              <a:latin typeface="Carlito"/>
              <a:cs typeface="Carlito"/>
            </a:endParaRPr>
          </a:p>
        </p:txBody>
      </p:sp>
      <p:grpSp>
        <p:nvGrpSpPr>
          <p:cNvPr id="41" name="object 41">
            <a:extLst>
              <a:ext uri="{FF2B5EF4-FFF2-40B4-BE49-F238E27FC236}">
                <a16:creationId xmlns:a16="http://schemas.microsoft.com/office/drawing/2014/main" id="{A4743521-202E-113C-40CC-D8E7413A3C0B}"/>
              </a:ext>
            </a:extLst>
          </p:cNvPr>
          <p:cNvGrpSpPr/>
          <p:nvPr/>
        </p:nvGrpSpPr>
        <p:grpSpPr>
          <a:xfrm>
            <a:off x="9167852" y="1627629"/>
            <a:ext cx="2580640" cy="1580515"/>
            <a:chOff x="8438388" y="713231"/>
            <a:chExt cx="2580640" cy="1580515"/>
          </a:xfrm>
          <a:solidFill>
            <a:schemeClr val="accent1"/>
          </a:solidFill>
        </p:grpSpPr>
        <p:sp>
          <p:nvSpPr>
            <p:cNvPr id="42" name="object 42">
              <a:extLst>
                <a:ext uri="{FF2B5EF4-FFF2-40B4-BE49-F238E27FC236}">
                  <a16:creationId xmlns:a16="http://schemas.microsoft.com/office/drawing/2014/main" id="{A23E0370-0DC5-E979-F202-C19DDE8BB69C}"/>
                </a:ext>
              </a:extLst>
            </p:cNvPr>
            <p:cNvSpPr/>
            <p:nvPr/>
          </p:nvSpPr>
          <p:spPr>
            <a:xfrm>
              <a:off x="8438388" y="713231"/>
              <a:ext cx="2580131" cy="1580388"/>
            </a:xfrm>
            <a:prstGeom prst="rect">
              <a:avLst/>
            </a:prstGeom>
            <a:grpFill/>
          </p:spPr>
          <p:txBody>
            <a:bodyPr wrap="square" lIns="0" tIns="0" rIns="0" bIns="0" rtlCol="0"/>
            <a:lstStyle/>
            <a:p>
              <a:endParaRPr/>
            </a:p>
          </p:txBody>
        </p:sp>
        <p:sp>
          <p:nvSpPr>
            <p:cNvPr id="43" name="object 43">
              <a:extLst>
                <a:ext uri="{FF2B5EF4-FFF2-40B4-BE49-F238E27FC236}">
                  <a16:creationId xmlns:a16="http://schemas.microsoft.com/office/drawing/2014/main" id="{D21B90CC-A3D2-336A-C0CB-0FCBD93E8ED2}"/>
                </a:ext>
              </a:extLst>
            </p:cNvPr>
            <p:cNvSpPr/>
            <p:nvPr/>
          </p:nvSpPr>
          <p:spPr>
            <a:xfrm>
              <a:off x="8525256" y="1037843"/>
              <a:ext cx="2468879" cy="981455"/>
            </a:xfrm>
            <a:prstGeom prst="rect">
              <a:avLst/>
            </a:prstGeom>
            <a:grpFill/>
          </p:spPr>
          <p:txBody>
            <a:bodyPr wrap="square" lIns="0" tIns="0" rIns="0" bIns="0" rtlCol="0"/>
            <a:lstStyle/>
            <a:p>
              <a:endParaRPr/>
            </a:p>
          </p:txBody>
        </p:sp>
        <p:sp>
          <p:nvSpPr>
            <p:cNvPr id="44" name="object 44">
              <a:extLst>
                <a:ext uri="{FF2B5EF4-FFF2-40B4-BE49-F238E27FC236}">
                  <a16:creationId xmlns:a16="http://schemas.microsoft.com/office/drawing/2014/main" id="{F046672B-C3DA-63D4-A587-2A4367E55241}"/>
                </a:ext>
              </a:extLst>
            </p:cNvPr>
            <p:cNvSpPr/>
            <p:nvPr/>
          </p:nvSpPr>
          <p:spPr>
            <a:xfrm>
              <a:off x="8459724" y="734567"/>
              <a:ext cx="2500883" cy="1501139"/>
            </a:xfrm>
            <a:prstGeom prst="rect">
              <a:avLst/>
            </a:prstGeom>
            <a:grpFill/>
          </p:spPr>
          <p:txBody>
            <a:bodyPr wrap="square" lIns="0" tIns="0" rIns="0" bIns="0" rtlCol="0"/>
            <a:lstStyle/>
            <a:p>
              <a:endParaRPr/>
            </a:p>
          </p:txBody>
        </p:sp>
      </p:grpSp>
      <p:sp>
        <p:nvSpPr>
          <p:cNvPr id="45" name="object 45">
            <a:extLst>
              <a:ext uri="{FF2B5EF4-FFF2-40B4-BE49-F238E27FC236}">
                <a16:creationId xmlns:a16="http://schemas.microsoft.com/office/drawing/2014/main" id="{57645FAA-205A-D557-130A-F5A738B592F9}"/>
              </a:ext>
            </a:extLst>
          </p:cNvPr>
          <p:cNvSpPr txBox="1"/>
          <p:nvPr/>
        </p:nvSpPr>
        <p:spPr>
          <a:xfrm>
            <a:off x="9435568" y="2015488"/>
            <a:ext cx="1983105" cy="668020"/>
          </a:xfrm>
          <a:prstGeom prst="rect">
            <a:avLst/>
          </a:prstGeom>
          <a:solidFill>
            <a:schemeClr val="accent1"/>
          </a:solidFill>
        </p:spPr>
        <p:txBody>
          <a:bodyPr vert="horz" wrap="square" lIns="0" tIns="45719" rIns="0" bIns="0" rtlCol="0">
            <a:spAutoFit/>
          </a:bodyPr>
          <a:lstStyle/>
          <a:p>
            <a:pPr marL="384175" marR="5080" indent="-372110">
              <a:lnSpc>
                <a:spcPts val="2420"/>
              </a:lnSpc>
              <a:spcBef>
                <a:spcPts val="359"/>
              </a:spcBef>
            </a:pPr>
            <a:r>
              <a:rPr sz="2200" spc="-20" dirty="0">
                <a:solidFill>
                  <a:srgbClr val="FFFFFF"/>
                </a:solidFill>
                <a:latin typeface="Carlito"/>
                <a:cs typeface="Carlito"/>
              </a:rPr>
              <a:t>Cast </a:t>
            </a:r>
            <a:r>
              <a:rPr sz="2200" spc="-5" dirty="0">
                <a:solidFill>
                  <a:srgbClr val="FFFFFF"/>
                </a:solidFill>
                <a:latin typeface="Carlito"/>
                <a:cs typeface="Carlito"/>
              </a:rPr>
              <a:t>dictionary</a:t>
            </a:r>
            <a:r>
              <a:rPr sz="2200" spc="-135" dirty="0">
                <a:solidFill>
                  <a:srgbClr val="FFFFFF"/>
                </a:solidFill>
                <a:latin typeface="Carlito"/>
                <a:cs typeface="Carlito"/>
              </a:rPr>
              <a:t> </a:t>
            </a:r>
            <a:r>
              <a:rPr sz="2200" spc="-60" dirty="0">
                <a:solidFill>
                  <a:srgbClr val="FFFFFF"/>
                </a:solidFill>
                <a:latin typeface="Carlito"/>
                <a:cs typeface="Carlito"/>
              </a:rPr>
              <a:t>to  </a:t>
            </a:r>
            <a:r>
              <a:rPr sz="2200" spc="-30" dirty="0">
                <a:solidFill>
                  <a:srgbClr val="FFFFFF"/>
                </a:solidFill>
                <a:latin typeface="Carlito"/>
                <a:cs typeface="Carlito"/>
              </a:rPr>
              <a:t>DataFrame</a:t>
            </a:r>
            <a:endParaRPr sz="2200">
              <a:latin typeface="Carlito"/>
              <a:cs typeface="Carlito"/>
            </a:endParaRP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16510">
              <a:lnSpc>
                <a:spcPct val="100000"/>
              </a:lnSpc>
              <a:spcBef>
                <a:spcPts val="1280"/>
              </a:spcBef>
            </a:pPr>
            <a:r>
              <a:rPr lang="en-US" dirty="0"/>
              <a:t>Create a training label with landing outcomes where successful = 1 &amp; failure = 0.</a:t>
            </a:r>
          </a:p>
          <a:p>
            <a:pPr marL="16510">
              <a:lnSpc>
                <a:spcPct val="100000"/>
              </a:lnSpc>
              <a:spcBef>
                <a:spcPts val="1175"/>
              </a:spcBef>
            </a:pPr>
            <a:r>
              <a:rPr lang="en-US" dirty="0"/>
              <a:t>Outcome column has two components: ‘Mission Outcome’ ‘Landing Location’</a:t>
            </a:r>
          </a:p>
          <a:p>
            <a:pPr marL="16510" marR="5080">
              <a:lnSpc>
                <a:spcPct val="150000"/>
              </a:lnSpc>
              <a:spcBef>
                <a:spcPts val="290"/>
              </a:spcBef>
            </a:pPr>
            <a:r>
              <a:rPr lang="en-US" dirty="0"/>
              <a:t>New training label column ‘class’ with a value of 1 if ‘Mission Outcome’ is True and 0 otherwise.  Value Mapping:</a:t>
            </a:r>
          </a:p>
          <a:p>
            <a:pPr marL="16510">
              <a:lnSpc>
                <a:spcPct val="100000"/>
              </a:lnSpc>
              <a:spcBef>
                <a:spcPts val="1275"/>
              </a:spcBef>
            </a:pPr>
            <a:r>
              <a:rPr lang="en-US" dirty="0"/>
              <a:t>True ASDS, True RTLS, &amp; True Ocean – set to -&gt; 1</a:t>
            </a:r>
          </a:p>
          <a:p>
            <a:pPr marL="16510">
              <a:lnSpc>
                <a:spcPct val="100000"/>
              </a:lnSpc>
              <a:spcBef>
                <a:spcPts val="1200"/>
              </a:spcBef>
            </a:pPr>
            <a:r>
              <a:rPr lang="en-US" dirty="0"/>
              <a:t>None </a:t>
            </a:r>
            <a:r>
              <a:rPr lang="en-US" dirty="0" err="1"/>
              <a:t>None</a:t>
            </a:r>
            <a:r>
              <a:rPr lang="en-US" dirty="0"/>
              <a:t>, False ASDS, None ASDS, False Ocean, False RTLS – set to -&gt; 0</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119</TotalTime>
  <Words>1695</Words>
  <Application>Microsoft Office PowerPoint</Application>
  <PresentationFormat>Widescreen</PresentationFormat>
  <Paragraphs>219</Paragraphs>
  <Slides>44</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Abadi</vt:lpstr>
      <vt:lpstr>-apple-system</vt:lpstr>
      <vt:lpstr>Arial</vt:lpstr>
      <vt:lpstr>Calibri</vt:lpstr>
      <vt:lpstr>Calibri Light</vt:lpstr>
      <vt:lpstr>Carlito</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Aaron Ayitey</cp:lastModifiedBy>
  <cp:revision>201</cp:revision>
  <dcterms:created xsi:type="dcterms:W3CDTF">2021-04-29T18:58:34Z</dcterms:created>
  <dcterms:modified xsi:type="dcterms:W3CDTF">2023-07-26T02:44:56Z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